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8" r:id="rId4"/>
    <p:sldId id="280" r:id="rId5"/>
    <p:sldId id="279" r:id="rId6"/>
    <p:sldId id="277" r:id="rId7"/>
    <p:sldId id="257" r:id="rId8"/>
    <p:sldId id="264" r:id="rId9"/>
    <p:sldId id="258" r:id="rId10"/>
    <p:sldId id="259" r:id="rId11"/>
    <p:sldId id="260" r:id="rId12"/>
    <p:sldId id="265" r:id="rId13"/>
    <p:sldId id="261" r:id="rId14"/>
    <p:sldId id="266" r:id="rId15"/>
    <p:sldId id="267" r:id="rId16"/>
    <p:sldId id="262" r:id="rId17"/>
    <p:sldId id="263" r:id="rId18"/>
    <p:sldId id="268" r:id="rId19"/>
    <p:sldId id="272" r:id="rId20"/>
    <p:sldId id="273" r:id="rId21"/>
    <p:sldId id="269" r:id="rId22"/>
    <p:sldId id="275" r:id="rId23"/>
    <p:sldId id="271" r:id="rId24"/>
    <p:sldId id="270" r:id="rId2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931"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BB2A454-2F7C-4B53-AD5C-69D3A50B3AAE}" type="datetimeFigureOut">
              <a:rPr lang="ro-RO" smtClean="0"/>
              <a:pPr/>
              <a:t>26.03.2020</a:t>
            </a:fld>
            <a:endParaRPr lang="ro-RO"/>
          </a:p>
        </p:txBody>
      </p:sp>
      <p:sp>
        <p:nvSpPr>
          <p:cNvPr id="17" name="Footer Placeholder 16"/>
          <p:cNvSpPr>
            <a:spLocks noGrp="1"/>
          </p:cNvSpPr>
          <p:nvPr>
            <p:ph type="ftr" sz="quarter" idx="11"/>
          </p:nvPr>
        </p:nvSpPr>
        <p:spPr/>
        <p:txBody>
          <a:bodyPr/>
          <a:lstStyle/>
          <a:p>
            <a:endParaRPr lang="ro-RO"/>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D1E4321-F2D8-4A85-A19A-2B39FA65988E}" type="slidenum">
              <a:rPr lang="ro-RO" smtClean="0"/>
              <a:pPr/>
              <a:t>‹#›</a:t>
            </a:fld>
            <a:endParaRPr lang="ro-RO"/>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B2A454-2F7C-4B53-AD5C-69D3A50B3AAE}" type="datetimeFigureOut">
              <a:rPr lang="ro-RO" smtClean="0"/>
              <a:pPr/>
              <a:t>26.03.2020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D1E4321-F2D8-4A85-A19A-2B39FA65988E}"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D1E4321-F2D8-4A85-A19A-2B39FA65988E}" type="slidenum">
              <a:rPr lang="ro-RO" smtClean="0"/>
              <a:pPr/>
              <a:t>‹#›</a:t>
            </a:fld>
            <a:endParaRPr lang="ro-RO"/>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B2A454-2F7C-4B53-AD5C-69D3A50B3AAE}" type="datetimeFigureOut">
              <a:rPr lang="ro-RO" smtClean="0"/>
              <a:pPr/>
              <a:t>26.03.2020</a:t>
            </a:fld>
            <a:endParaRPr lang="ro-RO"/>
          </a:p>
        </p:txBody>
      </p:sp>
      <p:sp>
        <p:nvSpPr>
          <p:cNvPr id="5" name="Footer Placeholder 4"/>
          <p:cNvSpPr>
            <a:spLocks noGrp="1"/>
          </p:cNvSpPr>
          <p:nvPr>
            <p:ph type="ftr" sz="quarter" idx="11"/>
          </p:nvPr>
        </p:nvSpPr>
        <p:spPr/>
        <p:txBody>
          <a:bodyPr/>
          <a:lstStyle/>
          <a:p>
            <a:endParaRPr lang="ro-RO"/>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BB2A454-2F7C-4B53-AD5C-69D3A50B3AAE}" type="datetimeFigureOut">
              <a:rPr lang="ro-RO" smtClean="0"/>
              <a:pPr/>
              <a:t>26.03.2020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a:xfrm>
            <a:off x="4361688" y="1026372"/>
            <a:ext cx="457200" cy="441325"/>
          </a:xfrm>
        </p:spPr>
        <p:txBody>
          <a:bodyPr/>
          <a:lstStyle/>
          <a:p>
            <a:fld id="{3D1E4321-F2D8-4A85-A19A-2B39FA65988E}" type="slidenum">
              <a:rPr lang="ro-RO" smtClean="0"/>
              <a:pPr/>
              <a:t>‹#›</a:t>
            </a:fld>
            <a:endParaRPr lang="ro-RO"/>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ro-RO"/>
          </a:p>
        </p:txBody>
      </p:sp>
      <p:sp>
        <p:nvSpPr>
          <p:cNvPr id="4" name="Date Placeholder 3"/>
          <p:cNvSpPr>
            <a:spLocks noGrp="1"/>
          </p:cNvSpPr>
          <p:nvPr>
            <p:ph type="dt" sz="half" idx="10"/>
          </p:nvPr>
        </p:nvSpPr>
        <p:spPr/>
        <p:txBody>
          <a:bodyPr/>
          <a:lstStyle/>
          <a:p>
            <a:fld id="{8BB2A454-2F7C-4B53-AD5C-69D3A50B3AAE}" type="datetimeFigureOut">
              <a:rPr lang="ro-RO" smtClean="0"/>
              <a:pPr/>
              <a:t>26.03.2020</a:t>
            </a:fld>
            <a:endParaRPr lang="ro-RO"/>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D1E4321-F2D8-4A85-A19A-2B39FA65988E}" type="slidenum">
              <a:rPr lang="ro-RO" smtClean="0"/>
              <a:pPr/>
              <a:t>‹#›</a:t>
            </a:fld>
            <a:endParaRPr lang="ro-RO"/>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BB2A454-2F7C-4B53-AD5C-69D3A50B3AAE}" type="datetimeFigureOut">
              <a:rPr lang="ro-RO" smtClean="0"/>
              <a:pPr/>
              <a:t>26.03.2020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D1E4321-F2D8-4A85-A19A-2B39FA65988E}" type="slidenum">
              <a:rPr lang="ro-RO" smtClean="0"/>
              <a:pPr/>
              <a:t>‹#›</a:t>
            </a:fld>
            <a:endParaRPr lang="ro-RO"/>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BB2A454-2F7C-4B53-AD5C-69D3A50B3AAE}" type="datetimeFigureOut">
              <a:rPr lang="ro-RO" smtClean="0"/>
              <a:pPr/>
              <a:t>26.03.2020</a:t>
            </a:fld>
            <a:endParaRPr lang="ro-RO"/>
          </a:p>
        </p:txBody>
      </p:sp>
      <p:sp>
        <p:nvSpPr>
          <p:cNvPr id="8" name="Footer Placeholder 7"/>
          <p:cNvSpPr>
            <a:spLocks noGrp="1"/>
          </p:cNvSpPr>
          <p:nvPr>
            <p:ph type="ftr" sz="quarter" idx="11"/>
          </p:nvPr>
        </p:nvSpPr>
        <p:spPr>
          <a:xfrm>
            <a:off x="304800" y="6409944"/>
            <a:ext cx="3581400" cy="365760"/>
          </a:xfrm>
        </p:spPr>
        <p:txBody>
          <a:bodyPr/>
          <a:lstStyle/>
          <a:p>
            <a:endParaRPr lang="ro-RO"/>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D1E4321-F2D8-4A85-A19A-2B39FA65988E}" type="slidenum">
              <a:rPr lang="ro-RO" smtClean="0"/>
              <a:pPr/>
              <a:t>‹#›</a:t>
            </a:fld>
            <a:endParaRPr lang="ro-RO"/>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B2A454-2F7C-4B53-AD5C-69D3A50B3AAE}" type="datetimeFigureOut">
              <a:rPr lang="ro-RO" smtClean="0"/>
              <a:pPr/>
              <a:t>26.03.2020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a:xfrm>
            <a:off x="4343400" y="1036020"/>
            <a:ext cx="457200" cy="441325"/>
          </a:xfrm>
        </p:spPr>
        <p:txBody>
          <a:bodyPr/>
          <a:lstStyle/>
          <a:p>
            <a:fld id="{3D1E4321-F2D8-4A85-A19A-2B39FA65988E}"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BB2A454-2F7C-4B53-AD5C-69D3A50B3AAE}" type="datetimeFigureOut">
              <a:rPr lang="ro-RO" smtClean="0"/>
              <a:pPr/>
              <a:t>26.03.2020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D1E4321-F2D8-4A85-A19A-2B39FA65988E}"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D1E4321-F2D8-4A85-A19A-2B39FA65988E}" type="slidenum">
              <a:rPr lang="ro-RO" smtClean="0"/>
              <a:pPr/>
              <a:t>‹#›</a:t>
            </a:fld>
            <a:endParaRPr lang="ro-RO"/>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BB2A454-2F7C-4B53-AD5C-69D3A50B3AAE}" type="datetimeFigureOut">
              <a:rPr lang="ro-RO" smtClean="0"/>
              <a:pPr/>
              <a:t>26.03.2020</a:t>
            </a:fld>
            <a:endParaRPr lang="ro-RO"/>
          </a:p>
        </p:txBody>
      </p:sp>
      <p:sp>
        <p:nvSpPr>
          <p:cNvPr id="6" name="Footer Placeholder 5"/>
          <p:cNvSpPr>
            <a:spLocks noGrp="1"/>
          </p:cNvSpPr>
          <p:nvPr>
            <p:ph type="ftr" sz="quarter" idx="11"/>
          </p:nvPr>
        </p:nvSpPr>
        <p:spPr>
          <a:xfrm>
            <a:off x="301752" y="6410848"/>
            <a:ext cx="3383280" cy="365760"/>
          </a:xfrm>
        </p:spPr>
        <p:txBody>
          <a:bodyPr/>
          <a:lstStyle/>
          <a:p>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D1E4321-F2D8-4A85-A19A-2B39FA65988E}" type="slidenum">
              <a:rPr lang="ro-RO" smtClean="0"/>
              <a:pPr/>
              <a:t>‹#›</a:t>
            </a:fld>
            <a:endParaRPr lang="ro-RO"/>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BB2A454-2F7C-4B53-AD5C-69D3A50B3AAE}" type="datetimeFigureOut">
              <a:rPr lang="ro-RO" smtClean="0"/>
              <a:pPr/>
              <a:t>26.03.2020</a:t>
            </a:fld>
            <a:endParaRPr lang="ro-RO"/>
          </a:p>
        </p:txBody>
      </p:sp>
      <p:sp>
        <p:nvSpPr>
          <p:cNvPr id="6" name="Footer Placeholder 5"/>
          <p:cNvSpPr>
            <a:spLocks noGrp="1"/>
          </p:cNvSpPr>
          <p:nvPr>
            <p:ph type="ftr" sz="quarter" idx="11"/>
          </p:nvPr>
        </p:nvSpPr>
        <p:spPr>
          <a:xfrm>
            <a:off x="301752" y="6410848"/>
            <a:ext cx="3584448" cy="365760"/>
          </a:xfrm>
        </p:spPr>
        <p:txBody>
          <a:bodyPr/>
          <a:lstStyle/>
          <a:p>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BB2A454-2F7C-4B53-AD5C-69D3A50B3AAE}" type="datetimeFigureOut">
              <a:rPr lang="ro-RO" smtClean="0"/>
              <a:pPr/>
              <a:t>26.03.2020</a:t>
            </a:fld>
            <a:endParaRPr lang="ro-RO"/>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o-RO"/>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D1E4321-F2D8-4A85-A19A-2B39FA65988E}" type="slidenum">
              <a:rPr lang="ro-RO" smtClean="0"/>
              <a:pPr/>
              <a:t>‹#›</a:t>
            </a:fld>
            <a:endParaRPr lang="ro-RO"/>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72008"/>
            <a:ext cx="6400800" cy="1066792"/>
          </a:xfrm>
        </p:spPr>
        <p:txBody>
          <a:bodyPr>
            <a:normAutofit/>
          </a:bodyPr>
          <a:lstStyle/>
          <a:p>
            <a:r>
              <a:rPr lang="ro-RO" sz="1800" dirty="0" smtClean="0"/>
              <a:t>PROF. LUMINITA MOROSANU</a:t>
            </a:r>
          </a:p>
          <a:p>
            <a:r>
              <a:rPr lang="ro-RO" sz="1800" dirty="0" smtClean="0"/>
              <a:t>COLEGIUL ECONOMIC “ION GHICA” BACAU</a:t>
            </a:r>
            <a:endParaRPr lang="ro-RO" sz="1800" dirty="0"/>
          </a:p>
        </p:txBody>
      </p:sp>
      <p:sp>
        <p:nvSpPr>
          <p:cNvPr id="2" name="Title 1"/>
          <p:cNvSpPr>
            <a:spLocks noGrp="1"/>
          </p:cNvSpPr>
          <p:nvPr>
            <p:ph type="ctrTitle"/>
          </p:nvPr>
        </p:nvSpPr>
        <p:spPr/>
        <p:txBody>
          <a:bodyPr>
            <a:noAutofit/>
          </a:bodyPr>
          <a:lstStyle/>
          <a:p>
            <a:r>
              <a:rPr lang="ro-RO" sz="2400" dirty="0" smtClean="0"/>
              <a:t>GLOBALIZAREA SI REGIONALIZAREA</a:t>
            </a:r>
            <a:br>
              <a:rPr lang="ro-RO" sz="2400" dirty="0" smtClean="0"/>
            </a:br>
            <a:r>
              <a:rPr lang="ro-RO" sz="2400" dirty="0" smtClean="0"/>
              <a:t>IDENTITATEA, UNIFORMIZAREA SI DIVERSITATEA LUMII CONTEMPORANE</a:t>
            </a:r>
            <a:br>
              <a:rPr lang="ro-RO" sz="2400" dirty="0" smtClean="0"/>
            </a:br>
            <a:r>
              <a:rPr lang="ro-RO" sz="2400" dirty="0" smtClean="0"/>
              <a:t>lectie pentru clasa a XI-a</a:t>
            </a:r>
            <a:endParaRPr lang="ro-RO"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png"/>
          <p:cNvPicPr>
            <a:picLocks noGrp="1" noChangeAspect="1"/>
          </p:cNvPicPr>
          <p:nvPr>
            <p:ph idx="4294967295"/>
          </p:nvPr>
        </p:nvPicPr>
        <p:blipFill>
          <a:blip r:embed="rId2"/>
          <a:stretch>
            <a:fillRect/>
          </a:stretch>
        </p:blipFill>
        <p:spPr>
          <a:xfrm>
            <a:off x="0" y="214313"/>
            <a:ext cx="9166225" cy="635793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534400" cy="758952"/>
          </a:xfrm>
        </p:spPr>
        <p:txBody>
          <a:bodyPr>
            <a:noAutofit/>
          </a:bodyPr>
          <a:lstStyle/>
          <a:p>
            <a:r>
              <a:rPr lang="ro-RO" sz="2400" dirty="0" smtClean="0"/>
              <a:t>3. IDENTITATEA</a:t>
            </a:r>
            <a:r>
              <a:rPr lang="ro-RO" sz="2400" dirty="0" smtClean="0"/>
              <a:t>, UNIFORMIZARE A SI DIVERSITATEA  ALUMII CONTEMPORANE </a:t>
            </a:r>
            <a:endParaRPr lang="ro-RO" sz="2400" dirty="0"/>
          </a:p>
        </p:txBody>
      </p:sp>
      <p:sp>
        <p:nvSpPr>
          <p:cNvPr id="3" name="Content Placeholder 2"/>
          <p:cNvSpPr>
            <a:spLocks noGrp="1"/>
          </p:cNvSpPr>
          <p:nvPr>
            <p:ph sz="quarter" idx="1"/>
          </p:nvPr>
        </p:nvSpPr>
        <p:spPr/>
        <p:txBody>
          <a:bodyPr>
            <a:normAutofit/>
          </a:bodyPr>
          <a:lstStyle/>
          <a:p>
            <a:r>
              <a:rPr lang="ro-RO" b="1" dirty="0"/>
              <a:t>I</a:t>
            </a:r>
            <a:r>
              <a:rPr lang="vi-VN" b="1" dirty="0" smtClean="0"/>
              <a:t>dentitatea</a:t>
            </a:r>
            <a:r>
              <a:rPr lang="vi-VN" b="1" dirty="0"/>
              <a:t> </a:t>
            </a:r>
            <a:r>
              <a:rPr lang="vi-VN" dirty="0"/>
              <a:t>urmăreşte păstrarea specificului cultural, adică a obiceiurilor, tradiţiilor folclorice, religioase, artistice. </a:t>
            </a:r>
            <a:endParaRPr lang="ro-RO" dirty="0" smtClean="0"/>
          </a:p>
          <a:p>
            <a:r>
              <a:rPr lang="vi-VN" dirty="0" smtClean="0"/>
              <a:t>Diferenţele </a:t>
            </a:r>
            <a:r>
              <a:rPr lang="vi-VN" dirty="0"/>
              <a:t>dintre globalizare şi cultură sunt: cultura însemnă tradiţie, iar globalizarea emancipare; cultura este locală , iar globalizarea este generală; cultura însemnă trăire sufletească, iar globalizarea fenomene măsurabile; cultura însemnă identitate, iar globalizarea ar trebui să fie legătura între identităţi.</a:t>
            </a:r>
            <a:endParaRPr lang="ro-R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png"/>
          <p:cNvPicPr>
            <a:picLocks noGrp="1" noChangeAspect="1"/>
          </p:cNvPicPr>
          <p:nvPr>
            <p:ph sz="half" idx="4294967295"/>
          </p:nvPr>
        </p:nvPicPr>
        <p:blipFill>
          <a:blip r:embed="rId2"/>
          <a:stretch>
            <a:fillRect/>
          </a:stretch>
        </p:blipFill>
        <p:spPr>
          <a:xfrm>
            <a:off x="142844" y="214290"/>
            <a:ext cx="5857875" cy="3286125"/>
          </a:xfrm>
        </p:spPr>
      </p:pic>
      <p:pic>
        <p:nvPicPr>
          <p:cNvPr id="8" name="Content Placeholder 7" descr="3.png"/>
          <p:cNvPicPr>
            <a:picLocks noGrp="1" noChangeAspect="1"/>
          </p:cNvPicPr>
          <p:nvPr>
            <p:ph sz="half" idx="4294967295"/>
          </p:nvPr>
        </p:nvPicPr>
        <p:blipFill>
          <a:blip r:embed="rId3"/>
          <a:stretch>
            <a:fillRect/>
          </a:stretch>
        </p:blipFill>
        <p:spPr>
          <a:xfrm>
            <a:off x="3643306" y="3643314"/>
            <a:ext cx="5253037" cy="2946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28662" y="714356"/>
            <a:ext cx="7575576" cy="5384819"/>
          </a:xfrm>
        </p:spPr>
        <p:txBody>
          <a:bodyPr>
            <a:normAutofit/>
          </a:bodyPr>
          <a:lstStyle/>
          <a:p>
            <a:r>
              <a:rPr lang="vi-VN" b="1" dirty="0"/>
              <a:t>Uniformizarea</a:t>
            </a:r>
            <a:r>
              <a:rPr lang="vi-VN" dirty="0"/>
              <a:t> lumii contemporane este percepută ca o tendinţă de globalizare culturală şi economică după modelul celui american şi vest european (naţiuni etnocentrice), motiv pentru care procesul a fost denumit americanizare sau occidentalizare: Adesea acest model de viaţă a venit în contradicţie cu idealurile de dezvoltare ale altor state, mai ales din lumea islamică.</a:t>
            </a:r>
            <a:endParaRPr lang="ro-R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4.png"/>
          <p:cNvPicPr>
            <a:picLocks noGrp="1" noChangeAspect="1"/>
          </p:cNvPicPr>
          <p:nvPr>
            <p:ph sz="half" idx="4294967295"/>
          </p:nvPr>
        </p:nvPicPr>
        <p:blipFill>
          <a:blip r:embed="rId2"/>
          <a:stretch>
            <a:fillRect/>
          </a:stretch>
        </p:blipFill>
        <p:spPr>
          <a:xfrm>
            <a:off x="142844" y="142852"/>
            <a:ext cx="5643563" cy="3165475"/>
          </a:xfrm>
        </p:spPr>
      </p:pic>
      <p:pic>
        <p:nvPicPr>
          <p:cNvPr id="6" name="Content Placeholder 5" descr="5.png"/>
          <p:cNvPicPr>
            <a:picLocks noGrp="1" noChangeAspect="1"/>
          </p:cNvPicPr>
          <p:nvPr>
            <p:ph sz="half" idx="4294967295"/>
          </p:nvPr>
        </p:nvPicPr>
        <p:blipFill>
          <a:blip r:embed="rId3"/>
          <a:stretch>
            <a:fillRect/>
          </a:stretch>
        </p:blipFill>
        <p:spPr>
          <a:xfrm>
            <a:off x="3643306" y="3429000"/>
            <a:ext cx="5311775" cy="297973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png"/>
          <p:cNvPicPr>
            <a:picLocks noGrp="1" noChangeAspect="1"/>
          </p:cNvPicPr>
          <p:nvPr>
            <p:ph idx="4294967295"/>
          </p:nvPr>
        </p:nvPicPr>
        <p:blipFill>
          <a:blip r:embed="rId2"/>
          <a:stretch>
            <a:fillRect/>
          </a:stretch>
        </p:blipFill>
        <p:spPr>
          <a:xfrm>
            <a:off x="214282" y="500042"/>
            <a:ext cx="8756680" cy="507206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DIVERSITATEA</a:t>
            </a:r>
            <a:endParaRPr lang="ro-RO" dirty="0"/>
          </a:p>
        </p:txBody>
      </p:sp>
      <p:sp>
        <p:nvSpPr>
          <p:cNvPr id="3" name="Content Placeholder 2"/>
          <p:cNvSpPr>
            <a:spLocks noGrp="1"/>
          </p:cNvSpPr>
          <p:nvPr>
            <p:ph sz="quarter" idx="1"/>
          </p:nvPr>
        </p:nvSpPr>
        <p:spPr/>
        <p:txBody>
          <a:bodyPr>
            <a:normAutofit/>
          </a:bodyPr>
          <a:lstStyle/>
          <a:p>
            <a:r>
              <a:rPr lang="vi-VN" dirty="0"/>
              <a:t>Cum însăşi planeta este unitară şi nu uniformă, astfel şi civilizaţia planetei trebuie să rămână unitară şi nu uniformă. Cultura reflectă evoluţia si adaptarea popoarelor la anumite condiţii fizico-geografice şi-i conferă personalitate în ansamblu mondial, iar păstrarea valorilor religioase şi tradiţiilor, ca element de identitate al diferitelor popoare, garantează viabilitatea civilizaţiei omenirii.</a:t>
            </a:r>
            <a:endParaRPr lang="ro-R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png"/>
          <p:cNvPicPr>
            <a:picLocks noGrp="1" noChangeAspect="1"/>
          </p:cNvPicPr>
          <p:nvPr>
            <p:ph idx="4294967295"/>
          </p:nvPr>
        </p:nvPicPr>
        <p:blipFill>
          <a:blip r:embed="rId2"/>
          <a:stretch>
            <a:fillRect/>
          </a:stretch>
        </p:blipFill>
        <p:spPr>
          <a:xfrm>
            <a:off x="474663" y="714375"/>
            <a:ext cx="8669337" cy="48625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8.png"/>
          <p:cNvPicPr>
            <a:picLocks noGrp="1" noChangeAspect="1"/>
          </p:cNvPicPr>
          <p:nvPr>
            <p:ph sz="half" idx="4294967295"/>
          </p:nvPr>
        </p:nvPicPr>
        <p:blipFill>
          <a:blip r:embed="rId2"/>
          <a:stretch>
            <a:fillRect/>
          </a:stretch>
        </p:blipFill>
        <p:spPr>
          <a:xfrm>
            <a:off x="214282" y="214290"/>
            <a:ext cx="5184775" cy="2908300"/>
          </a:xfrm>
        </p:spPr>
      </p:pic>
      <p:pic>
        <p:nvPicPr>
          <p:cNvPr id="6" name="Content Placeholder 5" descr="9.png"/>
          <p:cNvPicPr>
            <a:picLocks noGrp="1" noChangeAspect="1"/>
          </p:cNvPicPr>
          <p:nvPr>
            <p:ph sz="half" idx="4294967295"/>
          </p:nvPr>
        </p:nvPicPr>
        <p:blipFill>
          <a:blip r:embed="rId3"/>
          <a:stretch>
            <a:fillRect/>
          </a:stretch>
        </p:blipFill>
        <p:spPr>
          <a:xfrm>
            <a:off x="3143240" y="3357562"/>
            <a:ext cx="5730875" cy="321468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cument-6.png"/>
          <p:cNvPicPr>
            <a:picLocks noGrp="1" noChangeAspect="1"/>
          </p:cNvPicPr>
          <p:nvPr>
            <p:ph sz="quarter" idx="4294967295"/>
          </p:nvPr>
        </p:nvPicPr>
        <p:blipFill>
          <a:blip r:embed="rId2"/>
          <a:stretch>
            <a:fillRect/>
          </a:stretch>
        </p:blipFill>
        <p:spPr>
          <a:xfrm>
            <a:off x="285720" y="357166"/>
            <a:ext cx="8001056" cy="600079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1. GLOBALIZAREA</a:t>
            </a:r>
            <a:endParaRPr lang="ro-RO" dirty="0"/>
          </a:p>
        </p:txBody>
      </p:sp>
      <p:sp>
        <p:nvSpPr>
          <p:cNvPr id="3" name="Content Placeholder 2"/>
          <p:cNvSpPr>
            <a:spLocks noGrp="1"/>
          </p:cNvSpPr>
          <p:nvPr>
            <p:ph sz="quarter" idx="1"/>
          </p:nvPr>
        </p:nvSpPr>
        <p:spPr/>
        <p:txBody>
          <a:bodyPr>
            <a:normAutofit fontScale="85000" lnSpcReduction="20000"/>
          </a:bodyPr>
          <a:lstStyle/>
          <a:p>
            <a:r>
              <a:rPr lang="vi-VN" b="1" dirty="0" smtClean="0"/>
              <a:t>Globalizarea</a:t>
            </a:r>
            <a:r>
              <a:rPr lang="vi-VN" dirty="0" smtClean="0"/>
              <a:t> întrebuințată pentru a descrie un proces multicauzal care are drept rezultat faptul că evenimente care au loc într-o parte a globului au repercusiuni din ce în ce mai ample asupra societăților și problemelor din alte părți ale globului.</a:t>
            </a:r>
            <a:endParaRPr lang="ro-RO" dirty="0" smtClean="0"/>
          </a:p>
          <a:p>
            <a:r>
              <a:rPr lang="ro-RO" dirty="0" smtClean="0"/>
              <a:t>Nu exista inca o definitie unanim acceptata.</a:t>
            </a:r>
          </a:p>
          <a:p>
            <a:r>
              <a:rPr lang="vi-VN" dirty="0" smtClean="0"/>
              <a:t>Economia mondială fiind constituită din totalitatea economiilor naţionale şi a relaţiilor economice şi politice la nivel mondial se află în prezent la o etapă calitativă nouă – globalizarea relaţiilor economice internaţionale. Experţii Fondului Monetar Internaţional (FMI) caracterizează fenomenul globalizării prin creşterea interdependenţelor economice ale statelor lumii în rezultatul majorării volumului şi diversităţii tranzacţiilor internaţionale cu bunuri, servicii şi a fluxurilor mondiale de capital, de asemenea a difuziei rapide şi pe scară largă a noilor tehnologii</a:t>
            </a:r>
            <a:r>
              <a:rPr lang="ro-RO" dirty="0" smtClean="0"/>
              <a:t>.</a:t>
            </a:r>
          </a:p>
          <a:p>
            <a:endParaRPr lang="ro-R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cument-7.png"/>
          <p:cNvPicPr>
            <a:picLocks noGrp="1" noChangeAspect="1"/>
          </p:cNvPicPr>
          <p:nvPr>
            <p:ph sz="quarter" idx="4294967295"/>
          </p:nvPr>
        </p:nvPicPr>
        <p:blipFill>
          <a:blip r:embed="rId2"/>
          <a:stretch>
            <a:fillRect/>
          </a:stretch>
        </p:blipFill>
        <p:spPr>
          <a:xfrm>
            <a:off x="500034" y="428604"/>
            <a:ext cx="7920056" cy="594004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png"/>
          <p:cNvPicPr>
            <a:picLocks noGrp="1" noChangeAspect="1"/>
          </p:cNvPicPr>
          <p:nvPr>
            <p:ph idx="4294967295"/>
          </p:nvPr>
        </p:nvPicPr>
        <p:blipFill>
          <a:blip r:embed="rId2"/>
          <a:stretch>
            <a:fillRect/>
          </a:stretch>
        </p:blipFill>
        <p:spPr>
          <a:xfrm>
            <a:off x="285720" y="857232"/>
            <a:ext cx="8470929" cy="507206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ocument-13.png"/>
          <p:cNvPicPr>
            <a:picLocks noChangeAspect="1"/>
          </p:cNvPicPr>
          <p:nvPr/>
        </p:nvPicPr>
        <p:blipFill>
          <a:blip r:embed="rId2"/>
          <a:stretch>
            <a:fillRect/>
          </a:stretch>
        </p:blipFill>
        <p:spPr>
          <a:xfrm>
            <a:off x="500034" y="314275"/>
            <a:ext cx="8072494" cy="60543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TEMA</a:t>
            </a:r>
            <a:endParaRPr lang="ro-RO" dirty="0"/>
          </a:p>
        </p:txBody>
      </p:sp>
      <p:sp>
        <p:nvSpPr>
          <p:cNvPr id="3" name="Content Placeholder 2"/>
          <p:cNvSpPr>
            <a:spLocks noGrp="1"/>
          </p:cNvSpPr>
          <p:nvPr>
            <p:ph sz="quarter" idx="1"/>
          </p:nvPr>
        </p:nvSpPr>
        <p:spPr/>
        <p:txBody>
          <a:bodyPr/>
          <a:lstStyle/>
          <a:p>
            <a:r>
              <a:rPr lang="ro-RO" dirty="0" smtClean="0"/>
              <a:t>Explicati diversitatea lumii contemporane precizand principalele aspecte legate de nivelul de dezvoltare economica, resurse naturale, posibilitati</a:t>
            </a:r>
            <a:br>
              <a:rPr lang="ro-RO" dirty="0" smtClean="0"/>
            </a:br>
            <a:r>
              <a:rPr lang="ro-RO" dirty="0" smtClean="0"/>
              <a:t>financiare, diferentele ideologice si religioase, diversitatea lingvistica, diferentele dintre intinderea si populatia diferitelor tari.</a:t>
            </a:r>
          </a:p>
          <a:p>
            <a:endParaRPr lang="ro-RO"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ro-RO" dirty="0" smtClean="0"/>
              <a:t> </a:t>
            </a:r>
            <a:endParaRPr lang="ro-RO" dirty="0"/>
          </a:p>
        </p:txBody>
      </p:sp>
      <p:pic>
        <p:nvPicPr>
          <p:cNvPr id="4" name="Content Placeholder 3" descr="11.png"/>
          <p:cNvPicPr>
            <a:picLocks noGrp="1" noChangeAspect="1"/>
          </p:cNvPicPr>
          <p:nvPr>
            <p:ph idx="4294967295"/>
          </p:nvPr>
        </p:nvPicPr>
        <p:blipFill>
          <a:blip r:embed="rId2"/>
          <a:stretch>
            <a:fillRect/>
          </a:stretch>
        </p:blipFill>
        <p:spPr>
          <a:xfrm>
            <a:off x="857224" y="928670"/>
            <a:ext cx="7781925" cy="43656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85720" y="428604"/>
            <a:ext cx="8218518" cy="5670571"/>
          </a:xfrm>
        </p:spPr>
        <p:txBody>
          <a:bodyPr>
            <a:normAutofit fontScale="77500" lnSpcReduction="20000"/>
          </a:bodyPr>
          <a:lstStyle/>
          <a:p>
            <a:r>
              <a:rPr lang="vi-VN" dirty="0" smtClean="0"/>
              <a:t>Prin conceptul de “globalizare” se poate înţelege procesul de extindere a unor fenomene de diferită natură(socială, politică, economică, etc) la nivelul întregii planete. Una dintre consecinţele majore ale globalizării o reprezintă accesul rapid al oamenilor la progresele ştiinţifice ,tehnologice şi informaţionale realizate în orice parte a planetei. Globalizarea informaţiilor presupune perceperea aproape instantanee a oricărui fenomen petrecut oriunde pe planeta noastră. În acest mod, societatea omenească are din ce în ce mai mult caracterul unui “întreg”, ceea ce măreşte foarte mult solidaritatea şi conştiinţa ei de ansamblu.</a:t>
            </a:r>
            <a:br>
              <a:rPr lang="vi-VN" dirty="0" smtClean="0"/>
            </a:br>
            <a:r>
              <a:rPr lang="vi-VN" dirty="0" smtClean="0"/>
              <a:t>Domeniile majore ale globalizării se referă la:</a:t>
            </a:r>
            <a:br>
              <a:rPr lang="vi-VN" dirty="0" smtClean="0"/>
            </a:br>
            <a:r>
              <a:rPr lang="vi-VN" dirty="0" smtClean="0"/>
              <a:t>• </a:t>
            </a:r>
            <a:r>
              <a:rPr lang="vi-VN" b="1" dirty="0" smtClean="0"/>
              <a:t>Globalizarea informaţiilor </a:t>
            </a:r>
            <a:r>
              <a:rPr lang="vi-VN" dirty="0" smtClean="0"/>
              <a:t>(facilitată de dezvoltarea mijloacelor de informare în masă: televiziune, radio, telefonie, internet);</a:t>
            </a:r>
            <a:br>
              <a:rPr lang="vi-VN" dirty="0" smtClean="0"/>
            </a:br>
            <a:r>
              <a:rPr lang="vi-VN" dirty="0" smtClean="0"/>
              <a:t>• </a:t>
            </a:r>
            <a:r>
              <a:rPr lang="vi-VN" b="1" dirty="0" smtClean="0"/>
              <a:t>Globalizarea schimbului de produse şi servicii </a:t>
            </a:r>
            <a:r>
              <a:rPr lang="vi-VN" dirty="0" smtClean="0"/>
              <a:t>(materii prime, produse agroalimentare, transporturi, turism);</a:t>
            </a:r>
            <a:br>
              <a:rPr lang="vi-VN" dirty="0" smtClean="0"/>
            </a:br>
            <a:r>
              <a:rPr lang="vi-VN" dirty="0" smtClean="0"/>
              <a:t>• </a:t>
            </a:r>
            <a:r>
              <a:rPr lang="vi-VN" b="1" dirty="0" smtClean="0"/>
              <a:t>Globalizarea circulaţiei oamenilor</a:t>
            </a:r>
            <a:r>
              <a:rPr lang="vi-VN" dirty="0" smtClean="0"/>
              <a:t>;</a:t>
            </a:r>
            <a:br>
              <a:rPr lang="vi-VN" dirty="0" smtClean="0"/>
            </a:br>
            <a:r>
              <a:rPr lang="vi-VN" dirty="0" smtClean="0"/>
              <a:t>• </a:t>
            </a:r>
            <a:r>
              <a:rPr lang="vi-VN" b="1" dirty="0" smtClean="0"/>
              <a:t>Globalizarea valorilor culturale;</a:t>
            </a:r>
            <a:r>
              <a:rPr lang="vi-VN" dirty="0" smtClean="0"/>
              <a:t/>
            </a:r>
            <a:br>
              <a:rPr lang="vi-VN" dirty="0" smtClean="0"/>
            </a:br>
            <a:r>
              <a:rPr lang="vi-VN" b="1" dirty="0" smtClean="0"/>
              <a:t>• Globalizarea unor anumite caracteristici ale societăţii</a:t>
            </a:r>
            <a:r>
              <a:rPr lang="vi-VN" dirty="0" smtClean="0"/>
              <a:t>, precum ideologii, concepţii sau idei;</a:t>
            </a:r>
            <a:br>
              <a:rPr lang="vi-VN" dirty="0" smtClean="0"/>
            </a:br>
            <a:r>
              <a:rPr lang="vi-VN" dirty="0" smtClean="0"/>
              <a:t>• </a:t>
            </a:r>
            <a:r>
              <a:rPr lang="vi-VN" b="1" dirty="0" smtClean="0"/>
              <a:t>Globalizarea limbii engleze </a:t>
            </a:r>
            <a:r>
              <a:rPr lang="vi-VN" dirty="0" smtClean="0"/>
              <a:t>ca şi limbă de circulaţie internaţională</a:t>
            </a:r>
            <a:endParaRPr lang="ro-R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causes-and-effects-of-globalisation-1-638.jpg"/>
          <p:cNvPicPr>
            <a:picLocks noGrp="1" noChangeAspect="1"/>
          </p:cNvPicPr>
          <p:nvPr>
            <p:ph sz="quarter" idx="4294967295"/>
          </p:nvPr>
        </p:nvPicPr>
        <p:blipFill>
          <a:blip r:embed="rId2"/>
          <a:stretch>
            <a:fillRect/>
          </a:stretch>
        </p:blipFill>
        <p:spPr>
          <a:xfrm>
            <a:off x="571472" y="285728"/>
            <a:ext cx="7929618" cy="595433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00034" y="714356"/>
            <a:ext cx="8004204" cy="5384819"/>
          </a:xfrm>
        </p:spPr>
        <p:txBody>
          <a:bodyPr>
            <a:normAutofit fontScale="77500" lnSpcReduction="20000"/>
          </a:bodyPr>
          <a:lstStyle/>
          <a:p>
            <a:r>
              <a:rPr lang="vi-VN" dirty="0" smtClean="0"/>
              <a:t>Din punct de vedere economic, prin globalizare se înţelege frecvent o piaţă unică, în care produsele economiei de piaţă sunt repartizate şi vândute altor regiuni şi ţări, mărind astfel dependenţa ţărilor subdezvoltate de cele dezvoltate. Un element important îl constituie schimbul mondial de valori şi bunuri, adică relaţiile economice internaţionale.</a:t>
            </a:r>
            <a:br>
              <a:rPr lang="vi-VN" dirty="0" smtClean="0"/>
            </a:br>
            <a:r>
              <a:rPr lang="vi-VN" dirty="0" smtClean="0"/>
              <a:t>Concentrarea întreprinderilor s-a accelerat progresiv în ultima jumătate de secol. Marile întreprinderi investesc masiv în alte ţări, devenind astfel multinaţionale.</a:t>
            </a:r>
            <a:br>
              <a:rPr lang="vi-VN" dirty="0" smtClean="0"/>
            </a:br>
            <a:r>
              <a:rPr lang="vi-VN" dirty="0" smtClean="0"/>
              <a:t>În ultimele decenii, dezvoltarea unei economii globale presupune:</a:t>
            </a:r>
            <a:br>
              <a:rPr lang="vi-VN" dirty="0" smtClean="0"/>
            </a:br>
            <a:r>
              <a:rPr lang="vi-VN" dirty="0" smtClean="0"/>
              <a:t>• Dependenţa accentuată a economiilor naţionale faţă de schimburile comerciale internaţionale;</a:t>
            </a:r>
            <a:br>
              <a:rPr lang="vi-VN" dirty="0" smtClean="0"/>
            </a:br>
            <a:r>
              <a:rPr lang="vi-VN" dirty="0" smtClean="0"/>
              <a:t>• Apariţia unor probleme de natură globală, care nu pot fi controlate la nivelul economiilor naţionale, ci doar prin cooperarea dintre state (echilibrul ecologic, explozia demografică, subdezvoltarea,etc).</a:t>
            </a:r>
            <a:br>
              <a:rPr lang="vi-VN" dirty="0" smtClean="0"/>
            </a:br>
            <a:r>
              <a:rPr lang="vi-VN" dirty="0" smtClean="0"/>
              <a:t>Ceea ce face posibilă globalizarea este dezvoltarea sistemelor de transport şi comunicaţii, concomitent cu scăderea costului acestora. Principalul liant al procesului îl constituie companiile multinaţionale.</a:t>
            </a:r>
            <a:endParaRPr lang="ro-R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8596" y="428604"/>
            <a:ext cx="7929618" cy="5670571"/>
          </a:xfrm>
        </p:spPr>
        <p:txBody>
          <a:bodyPr>
            <a:normAutofit fontScale="77500" lnSpcReduction="20000"/>
          </a:bodyPr>
          <a:lstStyle/>
          <a:p>
            <a:r>
              <a:rPr lang="ro-RO" b="1" dirty="0" smtClean="0"/>
              <a:t>Partile pozitive</a:t>
            </a:r>
            <a:r>
              <a:rPr lang="ro-RO" dirty="0" smtClean="0"/>
              <a:t> ale globalizarii constau in libertatea de circulatie a indivizilor si a marfurilor, schimbul liber de idei si de tehnologii, standardizarea tuturor proceselor si reducerea coruptiei, traditionala multor societati.</a:t>
            </a:r>
            <a:br>
              <a:rPr lang="ro-RO" dirty="0" smtClean="0"/>
            </a:br>
            <a:r>
              <a:rPr lang="ro-RO" dirty="0" smtClean="0"/>
              <a:t/>
            </a:r>
            <a:br>
              <a:rPr lang="ro-RO" dirty="0" smtClean="0"/>
            </a:br>
            <a:r>
              <a:rPr lang="ro-RO" dirty="0" smtClean="0"/>
              <a:t>Unificarea limbilor folosite, iesirea din idiosincrasia nationalista si gestionarea resurselor naturale pe plan mondial sunt unele beneficii pe care multi experti le vad ca un element de discordie.</a:t>
            </a:r>
            <a:br>
              <a:rPr lang="ro-RO" dirty="0" smtClean="0"/>
            </a:br>
            <a:r>
              <a:rPr lang="ro-RO" dirty="0" smtClean="0"/>
              <a:t/>
            </a:r>
            <a:br>
              <a:rPr lang="ro-RO" dirty="0" smtClean="0"/>
            </a:br>
            <a:r>
              <a:rPr lang="ro-RO" b="1" dirty="0" smtClean="0"/>
              <a:t>Partile negative</a:t>
            </a:r>
            <a:r>
              <a:rPr lang="ro-RO" dirty="0" smtClean="0"/>
              <a:t> legate de globalizare par cu mult mai serioase decat avantajele. </a:t>
            </a:r>
          </a:p>
          <a:p>
            <a:r>
              <a:rPr lang="ro-RO" dirty="0" smtClean="0"/>
              <a:t> crearea unei birocratii noi, peste cea existenta si costul mentinerii ei</a:t>
            </a:r>
          </a:p>
          <a:p>
            <a:r>
              <a:rPr lang="ro-RO" dirty="0" smtClean="0"/>
              <a:t> impozite din ce in ce mai mari</a:t>
            </a:r>
          </a:p>
          <a:p>
            <a:r>
              <a:rPr lang="ro-RO" dirty="0" smtClean="0"/>
              <a:t>Clivaj intre bogati si saraci</a:t>
            </a:r>
          </a:p>
          <a:p>
            <a:r>
              <a:rPr lang="ro-RO" dirty="0" smtClean="0"/>
              <a:t>Erodarea statului national</a:t>
            </a:r>
          </a:p>
          <a:p>
            <a:r>
              <a:rPr lang="ro-RO" smtClean="0"/>
              <a:t>Dumping social.</a:t>
            </a:r>
            <a:r>
              <a:rPr lang="ro-RO" dirty="0" smtClean="0"/>
              <a:t/>
            </a:r>
            <a:br>
              <a:rPr lang="ro-RO" dirty="0" smtClean="0"/>
            </a:br>
            <a:r>
              <a:rPr lang="ro-RO" dirty="0" smtClean="0"/>
              <a:t/>
            </a:r>
            <a:br>
              <a:rPr lang="ro-RO" dirty="0" smtClean="0"/>
            </a:br>
            <a:endParaRPr lang="ro-R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2.R</a:t>
            </a:r>
            <a:r>
              <a:rPr lang="ro-RO" dirty="0" smtClean="0"/>
              <a:t>egionalizarea</a:t>
            </a:r>
            <a:endParaRPr lang="ro-RO" dirty="0"/>
          </a:p>
        </p:txBody>
      </p:sp>
      <p:sp>
        <p:nvSpPr>
          <p:cNvPr id="3" name="Content Placeholder 2"/>
          <p:cNvSpPr>
            <a:spLocks noGrp="1"/>
          </p:cNvSpPr>
          <p:nvPr>
            <p:ph sz="quarter" idx="1"/>
          </p:nvPr>
        </p:nvSpPr>
        <p:spPr/>
        <p:txBody>
          <a:bodyPr>
            <a:normAutofit fontScale="85000" lnSpcReduction="20000"/>
          </a:bodyPr>
          <a:lstStyle/>
          <a:p>
            <a:r>
              <a:rPr lang="ro-RO" dirty="0">
                <a:latin typeface="Times New Roman" pitchFamily="18" charset="0"/>
                <a:cs typeface="Times New Roman" pitchFamily="18" charset="0"/>
              </a:rPr>
              <a:t>Fenomenul regionarii desemneaza tendinta de a vedea statele apartinand aceleiasi regiuni geografice apropiindu-se din punct de vedere economic sau politic. </a:t>
            </a:r>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Motivatia </a:t>
            </a:r>
            <a:r>
              <a:rPr lang="ro-RO" dirty="0">
                <a:latin typeface="Times New Roman" pitchFamily="18" charset="0"/>
                <a:cs typeface="Times New Roman" pitchFamily="18" charset="0"/>
              </a:rPr>
              <a:t>a fost, in primul rand, economica si a fost transpusa in practica prin adoptarea si inmultirea, treptata, de acorduri regionale, mai intai comerciale, apoi si de alta natura</a:t>
            </a:r>
            <a:r>
              <a:rPr lang="ro-RO" dirty="0" smtClean="0">
                <a:latin typeface="Times New Roman" pitchFamily="18" charset="0"/>
                <a:cs typeface="Times New Roman" pitchFamily="18" charset="0"/>
              </a:rPr>
              <a:t>.</a:t>
            </a:r>
          </a:p>
          <a:p>
            <a:r>
              <a:rPr lang="vi-VN" b="1" dirty="0">
                <a:latin typeface="Times New Roman" pitchFamily="18" charset="0"/>
                <a:cs typeface="Times New Roman" pitchFamily="18" charset="0"/>
              </a:rPr>
              <a:t>Regionalizarea</a:t>
            </a:r>
            <a:r>
              <a:rPr lang="vi-VN" dirty="0">
                <a:latin typeface="Times New Roman" pitchFamily="18" charset="0"/>
                <a:cs typeface="Times New Roman" pitchFamily="18" charset="0"/>
              </a:rPr>
              <a:t> înseamnă gruparea unor regiuni ale spaţiului geografic al planetei pentru interese: comerciale, politice, etnice, religioase, de localizare geografică, de apărare ş.a. Se disting, astfel mai multe blocuri regionale, aşa cum se observă din analizarea hărţii fişei de lucru ataşate, din care reies şi premisele creării lor. Principalele blocuri regionale sunt: NAFTA, MERCOSUR, UE, ASEAN, </a:t>
            </a:r>
            <a:r>
              <a:rPr lang="vi-VN" dirty="0" smtClean="0">
                <a:latin typeface="Times New Roman" pitchFamily="18" charset="0"/>
                <a:cs typeface="Times New Roman" pitchFamily="18" charset="0"/>
              </a:rPr>
              <a:t>LIGA</a:t>
            </a:r>
            <a:r>
              <a:rPr lang="ro-RO"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ARABĂ, Forumul de Cooperare </a:t>
            </a:r>
            <a:r>
              <a:rPr lang="vi-VN" dirty="0" smtClean="0">
                <a:latin typeface="Times New Roman" pitchFamily="18" charset="0"/>
                <a:cs typeface="Times New Roman" pitchFamily="18" charset="0"/>
              </a:rPr>
              <a:t>Asia-Pacific</a:t>
            </a:r>
            <a:r>
              <a:rPr lang="ro-RO" dirty="0" smtClean="0">
                <a:latin typeface="Times New Roman" pitchFamily="18" charset="0"/>
                <a:cs typeface="Times New Roman" pitchFamily="18" charset="0"/>
              </a:rPr>
              <a:t>.</a:t>
            </a:r>
          </a:p>
          <a:p>
            <a:r>
              <a:rPr lang="ro-RO" dirty="0" smtClean="0">
                <a:latin typeface="Times New Roman" pitchFamily="18" charset="0"/>
                <a:cs typeface="Times New Roman" pitchFamily="18" charset="0"/>
              </a:rPr>
              <a:t>Cea mai veche regiune din Europa este Regio Basiliensis sau Trirhena, ce cuprinde regiuni din Elvetia, Franta si Italia.</a:t>
            </a:r>
            <a:endParaRPr lang="ro-RO"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pg"/>
          <p:cNvPicPr>
            <a:picLocks noGrp="1" noChangeAspect="1"/>
          </p:cNvPicPr>
          <p:nvPr>
            <p:ph sz="half" idx="4294967295"/>
          </p:nvPr>
        </p:nvPicPr>
        <p:blipFill>
          <a:blip r:embed="rId2"/>
          <a:stretch>
            <a:fillRect/>
          </a:stretch>
        </p:blipFill>
        <p:spPr>
          <a:xfrm>
            <a:off x="714348" y="500042"/>
            <a:ext cx="3286125" cy="4940300"/>
          </a:xfrm>
        </p:spPr>
      </p:pic>
      <p:pic>
        <p:nvPicPr>
          <p:cNvPr id="7" name="Content Placeholder 6" descr="download.jpg"/>
          <p:cNvPicPr>
            <a:picLocks noGrp="1" noChangeAspect="1"/>
          </p:cNvPicPr>
          <p:nvPr>
            <p:ph sz="half" idx="4294967295"/>
          </p:nvPr>
        </p:nvPicPr>
        <p:blipFill>
          <a:blip r:embed="rId3"/>
          <a:stretch>
            <a:fillRect/>
          </a:stretch>
        </p:blipFill>
        <p:spPr>
          <a:xfrm>
            <a:off x="4071934" y="1643050"/>
            <a:ext cx="4918075" cy="45593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minita\Desktop\download.png"/>
          <p:cNvPicPr>
            <a:picLocks noGrp="1" noChangeAspect="1" noChangeArrowheads="1"/>
          </p:cNvPicPr>
          <p:nvPr>
            <p:ph idx="4294967295"/>
          </p:nvPr>
        </p:nvPicPr>
        <p:blipFill>
          <a:blip r:embed="rId2"/>
          <a:srcRect/>
          <a:stretch>
            <a:fillRect/>
          </a:stretch>
        </p:blipFill>
        <p:spPr bwMode="auto">
          <a:xfrm>
            <a:off x="928662" y="857250"/>
            <a:ext cx="7787930" cy="492920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58</TotalTime>
  <Words>305</Words>
  <Application>Microsoft Office PowerPoint</Application>
  <PresentationFormat>On-screen Show (4:3)</PresentationFormat>
  <Paragraphs>29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GLOBALIZAREA SI REGIONALIZAREA IDENTITATEA, UNIFORMIZAREA SI DIVERSITATEA LUMII CONTEMPORANE lectie pentru clasa a XI-a</vt:lpstr>
      <vt:lpstr>1. GLOBALIZAREA</vt:lpstr>
      <vt:lpstr>Slide 3</vt:lpstr>
      <vt:lpstr>Slide 4</vt:lpstr>
      <vt:lpstr>Slide 5</vt:lpstr>
      <vt:lpstr>Slide 6</vt:lpstr>
      <vt:lpstr>2.Regionalizarea</vt:lpstr>
      <vt:lpstr>Slide 8</vt:lpstr>
      <vt:lpstr>Slide 9</vt:lpstr>
      <vt:lpstr>Slide 10</vt:lpstr>
      <vt:lpstr>3. IDENTITATEA, UNIFORMIZARE A SI DIVERSITATEA  ALUMII CONTEMPORANE </vt:lpstr>
      <vt:lpstr>Slide 12</vt:lpstr>
      <vt:lpstr>Slide 13</vt:lpstr>
      <vt:lpstr>Slide 14</vt:lpstr>
      <vt:lpstr>Slide 15</vt:lpstr>
      <vt:lpstr>DIVERSITATEA</vt:lpstr>
      <vt:lpstr>Slide 17</vt:lpstr>
      <vt:lpstr>Slide 18</vt:lpstr>
      <vt:lpstr>Slide 19</vt:lpstr>
      <vt:lpstr>Slide 20</vt:lpstr>
      <vt:lpstr>Slide 21</vt:lpstr>
      <vt:lpstr>Slide 22</vt:lpstr>
      <vt:lpstr>TEMA</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REGIONALIZAREA lectie pentru clasa a XI-a</dc:title>
  <dc:creator>Luminita</dc:creator>
  <cp:lastModifiedBy>Luminita</cp:lastModifiedBy>
  <cp:revision>21</cp:revision>
  <dcterms:created xsi:type="dcterms:W3CDTF">2020-03-15T09:59:22Z</dcterms:created>
  <dcterms:modified xsi:type="dcterms:W3CDTF">2020-03-26T07:38:11Z</dcterms:modified>
</cp:coreProperties>
</file>