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73" r:id="rId3"/>
    <p:sldId id="374" r:id="rId4"/>
    <p:sldId id="375" r:id="rId5"/>
    <p:sldId id="376" r:id="rId6"/>
    <p:sldId id="361" r:id="rId7"/>
    <p:sldId id="359" r:id="rId8"/>
    <p:sldId id="360" r:id="rId9"/>
    <p:sldId id="362" r:id="rId10"/>
    <p:sldId id="364" r:id="rId11"/>
    <p:sldId id="365" r:id="rId12"/>
    <p:sldId id="363" r:id="rId13"/>
    <p:sldId id="366" r:id="rId14"/>
    <p:sldId id="335" r:id="rId15"/>
    <p:sldId id="367" r:id="rId16"/>
    <p:sldId id="368" r:id="rId17"/>
    <p:sldId id="369" r:id="rId18"/>
    <p:sldId id="370" r:id="rId19"/>
    <p:sldId id="356" r:id="rId20"/>
    <p:sldId id="358" r:id="rId21"/>
    <p:sldId id="372" r:id="rId22"/>
    <p:sldId id="371" r:id="rId23"/>
    <p:sldId id="294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  <a:srgbClr val="00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7331" autoAdjust="0"/>
  </p:normalViewPr>
  <p:slideViewPr>
    <p:cSldViewPr snapToGrid="0" snapToObjects="1">
      <p:cViewPr varScale="1">
        <p:scale>
          <a:sx n="77" d="100"/>
          <a:sy n="77" d="100"/>
        </p:scale>
        <p:origin x="180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54AAF-3C1B-504D-BFA8-B15A7255D0D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2DCA-0F4F-0243-973C-39243968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1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C340E-5FB5-4FB1-8AF6-9021B346B6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C6DA-C490-4793-860F-FD503207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9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0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2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8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3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test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5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9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8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test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test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test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98,5% dintre profesori se consideră buni și foarte buni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0"/>
            <a:ext cx="1403648" cy="825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80" y="0"/>
            <a:ext cx="1427820" cy="781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5" y="81956"/>
            <a:ext cx="1028542" cy="6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1912" cy="6876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300" y="11222"/>
            <a:ext cx="1409700" cy="8255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5833533" y="6305826"/>
            <a:ext cx="2366608" cy="32348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>
                <a:latin typeface="95 Helvetica Black"/>
                <a:cs typeface="95 Helvetica Black"/>
              </a:rPr>
              <a:t>Ia</a:t>
            </a:r>
            <a:r>
              <a:rPr lang="en-US" sz="1100" dirty="0" smtClean="0">
                <a:latin typeface="95 Helvetica Black"/>
                <a:cs typeface="95 Helvetica Black"/>
              </a:rPr>
              <a:t> </a:t>
            </a:r>
            <a:r>
              <a:rPr lang="en-US" sz="1100" dirty="0" err="1" smtClean="0">
                <a:latin typeface="95 Helvetica Black"/>
                <a:cs typeface="95 Helvetica Black"/>
              </a:rPr>
              <a:t>atitudine</a:t>
            </a:r>
            <a:r>
              <a:rPr lang="en-US" sz="1100" baseline="0" dirty="0" smtClean="0">
                <a:latin typeface="95 Helvetica Black"/>
                <a:cs typeface="95 Helvetica Black"/>
              </a:rPr>
              <a:t> – </a:t>
            </a:r>
            <a:r>
              <a:rPr lang="en-US" sz="1100" baseline="0" dirty="0" err="1" smtClean="0">
                <a:latin typeface="95 Helvetica Black"/>
                <a:cs typeface="95 Helvetica Black"/>
              </a:rPr>
              <a:t>intr</a:t>
            </a:r>
            <a:r>
              <a:rPr lang="ro-RO" sz="1100" baseline="0" dirty="0" smtClean="0">
                <a:latin typeface="95 Helvetica Black"/>
                <a:cs typeface="95 Helvetica Black"/>
              </a:rPr>
              <a:t>ă pe www.ecdl.ro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0"/>
            <a:ext cx="1307912" cy="65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7" y="124928"/>
            <a:ext cx="929576" cy="5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432817"/>
            <a:ext cx="6869401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0"/>
            <a:ext cx="1403648" cy="825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91" y="0"/>
            <a:ext cx="1346409" cy="7366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5884333" y="6305826"/>
            <a:ext cx="2315808" cy="32348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100" dirty="0" smtClean="0">
                <a:solidFill>
                  <a:schemeClr val="bg1"/>
                </a:solidFill>
                <a:latin typeface="95 Helvetica Black"/>
                <a:cs typeface="95 Helvetica Black"/>
              </a:rPr>
              <a:t>Ia atitudine –</a:t>
            </a:r>
            <a:r>
              <a:rPr lang="ro-RO" sz="1100" baseline="0" dirty="0" smtClean="0">
                <a:solidFill>
                  <a:schemeClr val="bg1"/>
                </a:solidFill>
                <a:latin typeface="95 Helvetica Black"/>
                <a:cs typeface="95 Helvetica Black"/>
              </a:rPr>
              <a:t> intră pe www.ecdl.ro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5" y="81956"/>
            <a:ext cx="1028542" cy="6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84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dl.ro/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cdl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cdleurope.org/icdl-modules-align-with-eus-digcompedu-framework/" TargetMode="External"/><Relationship Id="rId4" Type="http://schemas.openxmlformats.org/officeDocument/2006/relationships/hyperlink" Target="https://icdleurope.org/policy-and-publications/digcomp-and-icd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dl.ro/articol/testare-ecdl-la-distanta-remote_219.html#pa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dl.ro/" TargetMode="External"/><Relationship Id="rId5" Type="http://schemas.openxmlformats.org/officeDocument/2006/relationships/hyperlink" Target="http://bd.ecdl.org.ro/ecdlvcard/certification.aspx" TargetMode="External"/><Relationship Id="rId4" Type="http://schemas.openxmlformats.org/officeDocument/2006/relationships/hyperlink" Target="https://bd.ecdl.org.ro/ecdlvcard/logoncandida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d.ecdl.org.ro/ecdlvcard/logoncandidat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426" y="5747757"/>
            <a:ext cx="434352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r>
              <a:rPr lang="en-GB" sz="2200" b="1" dirty="0" smtClean="0">
                <a:solidFill>
                  <a:schemeClr val="bg1"/>
                </a:solidFill>
                <a:latin typeface="+mn-lt"/>
                <a:cs typeface="Arial"/>
              </a:rPr>
              <a:t>Irinuca V</a:t>
            </a:r>
            <a:r>
              <a:rPr lang="ro-RO" sz="2200" b="1" dirty="0" smtClean="0">
                <a:solidFill>
                  <a:schemeClr val="bg1"/>
                </a:solidFill>
                <a:latin typeface="+mn-lt"/>
                <a:cs typeface="Arial"/>
              </a:rPr>
              <a:t>ăduva</a:t>
            </a:r>
            <a:endParaRPr lang="en-GB" sz="2200" b="1" dirty="0" smtClean="0">
              <a:solidFill>
                <a:schemeClr val="bg1"/>
              </a:solidFill>
              <a:latin typeface="+mn-lt"/>
              <a:cs typeface="Arial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+mn-lt"/>
                <a:cs typeface="Arial"/>
              </a:rPr>
              <a:t>6 </a:t>
            </a:r>
            <a:r>
              <a:rPr lang="en-US" sz="2200" b="1" dirty="0" err="1" smtClean="0">
                <a:solidFill>
                  <a:schemeClr val="bg1"/>
                </a:solidFill>
                <a:latin typeface="+mn-lt"/>
                <a:cs typeface="Arial"/>
              </a:rPr>
              <a:t>sep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  <a:cs typeface="Arial"/>
              </a:rPr>
              <a:t> 2023</a:t>
            </a:r>
            <a:endParaRPr lang="en-US" sz="22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354" y="1047642"/>
            <a:ext cx="9144000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o-RO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Tehnologia s-a</a:t>
            </a:r>
            <a:r>
              <a:rPr lang="en-US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ro-RO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schimbat </a:t>
            </a:r>
            <a:endParaRPr lang="en-US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>
              <a:spcBef>
                <a:spcPts val="0"/>
              </a:spcBef>
              <a:defRPr/>
            </a:pPr>
            <a:r>
              <a:rPr lang="ro-RO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La </a:t>
            </a:r>
            <a:r>
              <a:rPr lang="ro-RO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fel şi </a:t>
            </a:r>
            <a:r>
              <a:rPr lang="ro-RO" b="1" spc="-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noi</a:t>
            </a:r>
            <a:endParaRPr lang="en-US" b="1" spc="-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ECDL</a:t>
            </a:r>
            <a:r>
              <a:rPr lang="ro-R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/ ICDL – The Digital Skills Standard</a:t>
            </a:r>
          </a:p>
          <a:p>
            <a:pPr marL="685800" indent="-685800">
              <a:buFontTx/>
              <a:buChar char="-"/>
            </a:pPr>
            <a:endParaRPr lang="en-US" sz="5200" b="1" spc="-2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4426" y="5157691"/>
            <a:ext cx="782274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endParaRPr lang="en-US" sz="2000" dirty="0">
              <a:solidFill>
                <a:schemeClr val="bg1"/>
              </a:solidFill>
              <a:latin typeface="Montserrat" panose="000005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260" y="665055"/>
            <a:ext cx="852176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3200" b="1" dirty="0">
                <a:solidFill>
                  <a:srgbClr val="00B0F0"/>
                </a:solidFill>
              </a:rPr>
              <a:t>I</a:t>
            </a:r>
            <a:r>
              <a:rPr lang="ro-RO" sz="3200" b="1" dirty="0" smtClean="0">
                <a:solidFill>
                  <a:srgbClr val="00B0F0"/>
                </a:solidFill>
              </a:rPr>
              <a:t>CDL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Computing</a:t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572" y="1382518"/>
            <a:ext cx="863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</a:t>
            </a:r>
            <a:r>
              <a:rPr lang="ro-RO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ţe de programare şi gândire </a:t>
            </a:r>
            <a:r>
              <a:rPr lang="en-US" sz="2400" b="1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algoritmic</a:t>
            </a:r>
            <a:r>
              <a:rPr lang="ro-RO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</a:t>
            </a:r>
          </a:p>
          <a:p>
            <a:r>
              <a:rPr lang="en-US" sz="2400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3.2.3)</a:t>
            </a:r>
            <a:endParaRPr lang="ro-RO" sz="2400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340609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o-RO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</a:t>
            </a:r>
            <a:r>
              <a:rPr lang="en-US" sz="2000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gratuite</a:t>
            </a:r>
            <a:r>
              <a:rPr lang="ro-RO" sz="20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cadre didactice</a:t>
            </a:r>
            <a:endParaRPr lang="en-US" sz="2000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Formare</a:t>
            </a:r>
            <a:r>
              <a:rPr lang="en-US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formatori</a:t>
            </a:r>
            <a:endParaRPr lang="en-US" dirty="0" smtClean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Credite</a:t>
            </a:r>
            <a:r>
              <a:rPr lang="en-US" sz="2000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sz="20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transferabile</a:t>
            </a:r>
            <a:endParaRPr lang="en-US" sz="2000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93249"/>
            <a:ext cx="4223327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01302" y="4568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CDL </a:t>
            </a:r>
            <a:r>
              <a:rPr lang="en-US" sz="3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Robotics</a:t>
            </a:r>
            <a:r>
              <a:rPr lang="ro-RO" sz="3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/>
            </a:r>
            <a:br>
              <a:rPr lang="ro-RO" sz="3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endParaRPr lang="en-US" sz="32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05" y="1277297"/>
            <a:ext cx="7560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Competențe</a:t>
            </a:r>
            <a:r>
              <a:rPr lang="en-US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roboticii</a:t>
            </a:r>
            <a:r>
              <a:rPr lang="ro-RO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mBlock</a:t>
            </a:r>
            <a:r>
              <a:rPr lang="en-US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</a:t>
            </a:r>
            <a:r>
              <a:rPr lang="en-US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 </a:t>
            </a:r>
            <a:r>
              <a:rPr lang="ro-RO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Ranger</a:t>
            </a:r>
            <a:r>
              <a:rPr lang="en-US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Micro:bit</a:t>
            </a:r>
            <a:r>
              <a:rPr lang="en-US" sz="2400" b="1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365" y="2468833"/>
            <a:ext cx="3393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o-RO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</a:t>
            </a:r>
            <a:r>
              <a:rPr lang="en-US" sz="2000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gratuite</a:t>
            </a:r>
            <a:r>
              <a:rPr lang="ro-RO" sz="20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cadre </a:t>
            </a:r>
            <a:r>
              <a:rPr lang="ro-RO" sz="2000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endParaRPr lang="en-US" sz="2000" dirty="0" smtClean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Formare</a:t>
            </a:r>
            <a:r>
              <a:rPr lang="en-US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formatori</a:t>
            </a:r>
            <a:endParaRPr lang="en-US" dirty="0" smtClean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54" y="2356111"/>
            <a:ext cx="4336446" cy="36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988" y="459304"/>
            <a:ext cx="542048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3200" b="1" dirty="0" smtClean="0">
                <a:solidFill>
                  <a:srgbClr val="00B0F0"/>
                </a:solidFill>
              </a:rPr>
              <a:t>ICDL </a:t>
            </a:r>
            <a:r>
              <a:rPr lang="en-US" sz="3200" b="1" dirty="0">
                <a:solidFill>
                  <a:srgbClr val="00B0F0"/>
                </a:solidFill>
              </a:rPr>
              <a:t>3D Printing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735" y="1194880"/>
            <a:ext cx="7248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</a:t>
            </a:r>
            <a:r>
              <a:rPr lang="ro-RO" sz="24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ţe de modelare şi imprimare 3D</a:t>
            </a:r>
            <a:endParaRPr lang="en-US" sz="2400" b="1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2067289"/>
            <a:ext cx="47359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</a:t>
            </a:r>
            <a:r>
              <a:rPr lang="en-US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gratuite</a:t>
            </a:r>
            <a:r>
              <a:rPr lang="ro-RO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cadre didactice</a:t>
            </a:r>
            <a:endParaRPr lang="en-US" dirty="0" smtClean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Formare de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formatori</a:t>
            </a:r>
            <a:endParaRPr lang="en-US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tehnologiilor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modelare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imprimare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3D” a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aprobată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Ministerul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Educaţiei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b="1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disciplină</a:t>
            </a: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opţională</a:t>
            </a: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liceu</a:t>
            </a:r>
            <a:r>
              <a:rPr lang="en-US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Credite</a:t>
            </a:r>
            <a:r>
              <a:rPr lang="en-US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</a:t>
            </a:r>
            <a:r>
              <a:rPr lang="en-US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transferabile</a:t>
            </a:r>
            <a:endParaRPr lang="en-US" dirty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29" y="2337880"/>
            <a:ext cx="3667882" cy="24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86180" y="1761352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1354" y="573757"/>
            <a:ext cx="852176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B0F0"/>
                </a:solidFill>
              </a:rPr>
              <a:t>ICDL </a:t>
            </a:r>
            <a:r>
              <a:rPr lang="en-US" sz="3200" b="1" dirty="0" err="1">
                <a:solidFill>
                  <a:srgbClr val="00B0F0"/>
                </a:solidFill>
              </a:rPr>
              <a:t>Pedagogie</a:t>
            </a:r>
            <a:r>
              <a:rPr lang="en-US" sz="3200" b="1" dirty="0">
                <a:solidFill>
                  <a:srgbClr val="00B0F0"/>
                </a:solidFill>
              </a:rPr>
              <a:t> Digital</a:t>
            </a:r>
            <a:r>
              <a:rPr lang="ro-RO" sz="3200" b="1" dirty="0">
                <a:solidFill>
                  <a:srgbClr val="00B0F0"/>
                </a:solidFill>
              </a:rPr>
              <a:t>ă</a:t>
            </a:r>
            <a:r>
              <a:rPr lang="en-US" sz="3200" b="1" dirty="0">
                <a:solidFill>
                  <a:srgbClr val="00B0F0"/>
                </a:solidFill>
              </a:rPr>
              <a:t/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7" y="2547754"/>
            <a:ext cx="4229267" cy="282088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0234" y="2751258"/>
            <a:ext cx="4800600" cy="3917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</a:t>
            </a:r>
            <a:r>
              <a:rPr lang="en-US" sz="2000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gratuite</a:t>
            </a:r>
            <a:r>
              <a:rPr lang="ro-RO" sz="2000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cadre didactice</a:t>
            </a:r>
            <a:endParaRPr lang="en-US" sz="2000" dirty="0" smtClean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Formare</a:t>
            </a:r>
            <a:r>
              <a:rPr lang="en-US" sz="2000" dirty="0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formatori</a:t>
            </a:r>
            <a:endParaRPr lang="en-US" sz="2000" dirty="0" smtClean="0">
              <a:solidFill>
                <a:srgbClr val="004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4165"/>
                </a:solidFill>
              </a:rPr>
              <a:t>Credite</a:t>
            </a:r>
            <a:r>
              <a:rPr lang="en-US" sz="2000" dirty="0" smtClean="0">
                <a:solidFill>
                  <a:srgbClr val="004165"/>
                </a:solidFill>
              </a:rPr>
              <a:t> </a:t>
            </a:r>
            <a:r>
              <a:rPr lang="en-US" sz="2000" dirty="0" err="1" smtClean="0">
                <a:solidFill>
                  <a:srgbClr val="004165"/>
                </a:solidFill>
              </a:rPr>
              <a:t>profesionale</a:t>
            </a:r>
            <a:r>
              <a:rPr lang="en-US" sz="2000" dirty="0" smtClean="0">
                <a:solidFill>
                  <a:srgbClr val="004165"/>
                </a:solidFill>
              </a:rPr>
              <a:t> </a:t>
            </a:r>
            <a:r>
              <a:rPr lang="en-US" sz="2000" dirty="0" err="1" smtClean="0">
                <a:solidFill>
                  <a:srgbClr val="004165"/>
                </a:solidFill>
              </a:rPr>
              <a:t>transferabile</a:t>
            </a:r>
            <a:endParaRPr lang="en-US" sz="2000" dirty="0" smtClean="0">
              <a:solidFill>
                <a:srgbClr val="004165"/>
              </a:solidFill>
            </a:endParaRPr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1345853"/>
            <a:ext cx="819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Cunoștințe</a:t>
            </a:r>
            <a:r>
              <a:rPr lang="en-US" sz="2400" b="1" dirty="0" smtClean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b="1" dirty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abilități</a:t>
            </a:r>
            <a:r>
              <a:rPr lang="en-US" sz="2400" b="1" dirty="0" smtClean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</a:t>
            </a:r>
            <a:r>
              <a:rPr lang="en-US" sz="2400" b="1" dirty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 err="1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US" sz="2400" b="1" dirty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pedagogic </a:t>
            </a:r>
            <a:r>
              <a:rPr lang="en-US" sz="2400" b="1" dirty="0" err="1" smtClean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</a:t>
            </a:r>
            <a:r>
              <a:rPr lang="en-US" sz="2400" b="1" dirty="0" smtClean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soluțiile</a:t>
            </a:r>
            <a:r>
              <a:rPr lang="en-US" sz="2400" b="1" dirty="0" smtClean="0">
                <a:solidFill>
                  <a:srgbClr val="0A4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IT&amp;C</a:t>
            </a:r>
            <a:endParaRPr lang="en-US" sz="2400" b="0" i="0" dirty="0">
              <a:solidFill>
                <a:srgbClr val="56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3" y="1118616"/>
            <a:ext cx="7730735" cy="47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86180" y="1761352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26432" y="1454108"/>
            <a:ext cx="3488514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0041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b="1" dirty="0" err="1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Profilul</a:t>
            </a:r>
            <a:r>
              <a:rPr lang="en-US" sz="16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ECDL/ ICDL </a:t>
            </a:r>
            <a:r>
              <a:rPr lang="en-US" sz="1600" b="1" dirty="0" err="1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inseamna</a:t>
            </a:r>
            <a:r>
              <a:rPr lang="en-US" sz="16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 smtClean="0">
              <a:solidFill>
                <a:srgbClr val="0041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o-RO" sz="16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modul sau o grupare specifică de module</a:t>
            </a:r>
            <a:r>
              <a:rPr lang="ro-RO" sz="1600" dirty="0" smtClean="0">
                <a:solidFill>
                  <a:srgbClr val="004165"/>
                </a:solidFill>
              </a:rPr>
              <a:t>, combinate în acord cu nevoile individuale.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600" dirty="0" smtClean="0">
              <a:solidFill>
                <a:srgbClr val="004165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it-IT" sz="1600" b="1" dirty="0" smtClean="0">
              <a:solidFill>
                <a:srgbClr val="004165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1600" b="1" dirty="0" smtClean="0">
                <a:solidFill>
                  <a:srgbClr val="004165"/>
                </a:solidFill>
              </a:rPr>
              <a:t>Profilul  ICDL </a:t>
            </a:r>
            <a:r>
              <a:rPr lang="it-IT" sz="1600" dirty="0" smtClean="0">
                <a:solidFill>
                  <a:srgbClr val="004165"/>
                </a:solidFill>
              </a:rPr>
              <a:t>nu expiră şi poate fi dezvoltat continuu pe întreg parcursul vieţii. </a:t>
            </a:r>
            <a:endParaRPr lang="en-US" sz="1600" dirty="0" smtClean="0">
              <a:solidFill>
                <a:srgbClr val="00416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004165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6" y="1600200"/>
            <a:ext cx="4478868" cy="36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86180" y="1761352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8089" y="-287465"/>
            <a:ext cx="8521762" cy="2565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err="1">
                <a:solidFill>
                  <a:srgbClr val="00B0F0"/>
                </a:solidFill>
              </a:rPr>
              <a:t>Profilul</a:t>
            </a:r>
            <a:r>
              <a:rPr lang="en-US" sz="3200" b="1" dirty="0">
                <a:solidFill>
                  <a:srgbClr val="00B0F0"/>
                </a:solidFill>
              </a:rPr>
              <a:t> ECDL </a:t>
            </a:r>
            <a:r>
              <a:rPr lang="en-US" sz="3200" b="1" dirty="0" err="1">
                <a:solidFill>
                  <a:srgbClr val="00B0F0"/>
                </a:solidFill>
              </a:rPr>
              <a:t>pentru</a:t>
            </a:r>
            <a:r>
              <a:rPr lang="en-US" sz="3200" b="1" dirty="0">
                <a:solidFill>
                  <a:srgbClr val="00B0F0"/>
                </a:solidFill>
              </a:rPr>
              <a:t> BAC</a:t>
            </a:r>
            <a:r>
              <a:rPr lang="ro-RO" sz="3200" b="1" dirty="0">
                <a:solidFill>
                  <a:srgbClr val="00B0F0"/>
                </a:solidFill>
              </a:rPr>
              <a:t/>
            </a:r>
            <a:br>
              <a:rPr lang="ro-RO" sz="3200" b="1" dirty="0">
                <a:solidFill>
                  <a:srgbClr val="00B0F0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428802"/>
            <a:ext cx="8521762" cy="36099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o-RO" sz="15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Permisul ECDL PROFIL START BAC </a:t>
            </a:r>
            <a:r>
              <a:rPr lang="ro-RO" sz="1500" dirty="0" smtClean="0">
                <a:solidFill>
                  <a:srgbClr val="004165"/>
                </a:solidFill>
              </a:rPr>
              <a:t>se obţine în urma promovării a </a:t>
            </a:r>
            <a:r>
              <a:rPr lang="ro-RO" sz="1500" b="1" dirty="0" smtClean="0">
                <a:solidFill>
                  <a:srgbClr val="004165"/>
                </a:solidFill>
              </a:rPr>
              <a:t>4 module fixe obligatorii</a:t>
            </a:r>
            <a:r>
              <a:rPr lang="ro-RO" sz="1500" dirty="0" smtClean="0">
                <a:solidFill>
                  <a:srgbClr val="004165"/>
                </a:solidFill>
              </a:rPr>
              <a:t>: </a:t>
            </a:r>
            <a:endParaRPr lang="en-US" sz="1500" dirty="0" smtClean="0">
              <a:solidFill>
                <a:srgbClr val="004165"/>
              </a:solidFill>
            </a:endParaRPr>
          </a:p>
          <a:p>
            <a:pPr marL="0" indent="0">
              <a:buFont typeface="Arial"/>
              <a:buNone/>
            </a:pPr>
            <a:r>
              <a:rPr lang="ro-RO" sz="1500" dirty="0" smtClean="0">
                <a:solidFill>
                  <a:srgbClr val="004165"/>
                </a:solidFill>
              </a:rPr>
              <a:t>Utilizarea computerului, Instrumente online, Editare de text, Calcul tabelar.</a:t>
            </a:r>
            <a:endParaRPr lang="en-US" sz="1500" dirty="0" smtClean="0">
              <a:solidFill>
                <a:srgbClr val="004165"/>
              </a:solidFill>
            </a:endParaRPr>
          </a:p>
          <a:p>
            <a:pPr marL="0" indent="0">
              <a:buFont typeface="Arial"/>
              <a:buNone/>
            </a:pPr>
            <a:endParaRPr lang="en-US" sz="1500" b="1" dirty="0" smtClean="0">
              <a:solidFill>
                <a:srgbClr val="0041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/>
              <a:buNone/>
            </a:pPr>
            <a:r>
              <a:rPr lang="ro-RO" sz="15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Permisul ECDL PROFIL BAC </a:t>
            </a:r>
            <a:r>
              <a:rPr lang="ro-RO" sz="1500" dirty="0" smtClean="0">
                <a:solidFill>
                  <a:srgbClr val="004165"/>
                </a:solidFill>
              </a:rPr>
              <a:t>se obţine în urma promovării a </a:t>
            </a:r>
            <a:r>
              <a:rPr lang="ro-RO" sz="1500" b="1" dirty="0" smtClean="0">
                <a:solidFill>
                  <a:srgbClr val="004165"/>
                </a:solidFill>
              </a:rPr>
              <a:t>6 module fixe obligatorii</a:t>
            </a:r>
            <a:r>
              <a:rPr lang="ro-RO" sz="1500" dirty="0" smtClean="0">
                <a:solidFill>
                  <a:srgbClr val="004165"/>
                </a:solidFill>
              </a:rPr>
              <a:t>: </a:t>
            </a:r>
            <a:r>
              <a:rPr lang="en-US" sz="1500" dirty="0" smtClean="0">
                <a:solidFill>
                  <a:srgbClr val="004165"/>
                </a:solidFill>
              </a:rPr>
              <a:t>            </a:t>
            </a:r>
          </a:p>
          <a:p>
            <a:pPr marL="0" indent="0">
              <a:buFont typeface="Arial"/>
              <a:buNone/>
            </a:pPr>
            <a:r>
              <a:rPr lang="ro-RO" sz="1500" dirty="0" smtClean="0">
                <a:solidFill>
                  <a:srgbClr val="004165"/>
                </a:solidFill>
              </a:rPr>
              <a:t>Utilizarea computerului, Instrumente online, Editare de text, Calcul tabelar, Baze de date, Prezentări.</a:t>
            </a:r>
            <a:endParaRPr lang="en-US" sz="1500" dirty="0" smtClean="0">
              <a:solidFill>
                <a:srgbClr val="004165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 smtClean="0">
              <a:solidFill>
                <a:srgbClr val="00416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467" y="1158471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Examenul</a:t>
            </a:r>
            <a:r>
              <a:rPr lang="en-US" sz="1500" b="1" dirty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500" b="1" dirty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de Bacalaureat include o probă de </a:t>
            </a:r>
            <a:r>
              <a:rPr lang="en-US" sz="1500" b="1" dirty="0" smtClean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o-RO" sz="1500" b="1" dirty="0" smtClean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ompetențe </a:t>
            </a:r>
            <a:r>
              <a:rPr lang="ro-RO" sz="1500" b="1" dirty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digitale</a:t>
            </a:r>
            <a:r>
              <a:rPr lang="en-US" sz="1500" b="1" dirty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 care se </a:t>
            </a:r>
            <a:r>
              <a:rPr lang="en-US" sz="1500" b="1" dirty="0" err="1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poate</a:t>
            </a:r>
            <a:r>
              <a:rPr lang="en-US" sz="1500" b="1" dirty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echivala</a:t>
            </a:r>
            <a:r>
              <a:rPr lang="en-US" sz="1500" b="1" dirty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sz="1500" b="1" dirty="0" err="1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Permisul</a:t>
            </a:r>
            <a:r>
              <a:rPr lang="en-US" sz="1500" b="1" dirty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 ECDL</a:t>
            </a:r>
            <a:r>
              <a:rPr lang="ro-RO" sz="1500" b="1" dirty="0" smtClean="0">
                <a:solidFill>
                  <a:srgbClr val="00416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500" b="1" dirty="0" smtClean="0">
              <a:solidFill>
                <a:srgbClr val="004165"/>
              </a:solidFill>
              <a:latin typeface="Arial" pitchFamily="34" charset="0"/>
              <a:cs typeface="Arial" pitchFamily="34" charset="0"/>
            </a:endParaRPr>
          </a:p>
          <a:p>
            <a:endParaRPr lang="ro-RO" sz="1500" b="1" dirty="0">
              <a:solidFill>
                <a:srgbClr val="004165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5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Certificările </a:t>
            </a:r>
            <a:r>
              <a:rPr lang="ro-RO" sz="15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ECDL PROFIL START BAC şi  ECDL PROFIL BAC se adresează elevilor care doresc </a:t>
            </a:r>
            <a:r>
              <a:rPr lang="en-US" sz="15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sz="15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să </a:t>
            </a:r>
            <a:r>
              <a:rPr lang="ro-RO" sz="15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echivaleze proba de competenţe digitale din cadrul Bacalaureatului cu Permisul ECDL. </a:t>
            </a:r>
            <a:endParaRPr lang="en-US" sz="15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33" y="4158006"/>
            <a:ext cx="5257800" cy="1752188"/>
          </a:xfrm>
          <a:prstGeom prst="rect">
            <a:avLst/>
          </a:prstGeom>
        </p:spPr>
      </p:pic>
      <p:pic>
        <p:nvPicPr>
          <p:cNvPr id="10" name="Picture 9" descr="F:\Irinuca\Marketing\ECDL\Sigle\2019_ICDL\ICDL logo with strap STACK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32996"/>
            <a:ext cx="952500" cy="61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86180" y="1761352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 descr="F:\Irinuca\Marketing\ECDL\Sigle\2019_ICDL\ICDL logo with strap STACK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32996"/>
            <a:ext cx="952500" cy="61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4586" y="274638"/>
            <a:ext cx="852176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B0F0"/>
                </a:solidFill>
              </a:rPr>
              <a:t>Profilul</a:t>
            </a:r>
            <a:r>
              <a:rPr lang="en-US" sz="3200" b="1" dirty="0">
                <a:solidFill>
                  <a:srgbClr val="00B0F0"/>
                </a:solidFill>
              </a:rPr>
              <a:t> ECDL </a:t>
            </a:r>
            <a:r>
              <a:rPr lang="en-US" sz="3200" b="1" dirty="0" err="1">
                <a:solidFill>
                  <a:srgbClr val="00B0F0"/>
                </a:solidFill>
              </a:rPr>
              <a:t>pentru</a:t>
            </a:r>
            <a:r>
              <a:rPr lang="en-US" sz="3200" b="1" dirty="0">
                <a:solidFill>
                  <a:srgbClr val="00B0F0"/>
                </a:solidFill>
              </a:rPr>
              <a:t> cadre </a:t>
            </a:r>
            <a:r>
              <a:rPr lang="en-US" sz="3200" b="1" dirty="0" err="1">
                <a:solidFill>
                  <a:srgbClr val="00B0F0"/>
                </a:solidFill>
              </a:rPr>
              <a:t>didactice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96985"/>
            <a:ext cx="85386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500" b="1" dirty="0" smtClean="0">
                <a:solidFill>
                  <a:srgbClr val="00B0F0"/>
                </a:solidFill>
              </a:rPr>
              <a:t>Certificările </a:t>
            </a:r>
            <a:r>
              <a:rPr lang="ro-RO" sz="1500" b="1" dirty="0">
                <a:solidFill>
                  <a:srgbClr val="00B0F0"/>
                </a:solidFill>
              </a:rPr>
              <a:t>ECDL PROFIL </a:t>
            </a:r>
            <a:r>
              <a:rPr lang="en-US" sz="1500" b="1" dirty="0" smtClean="0">
                <a:solidFill>
                  <a:srgbClr val="00B0F0"/>
                </a:solidFill>
              </a:rPr>
              <a:t>DIDACTIC </a:t>
            </a:r>
            <a:r>
              <a:rPr lang="ro-RO" sz="1500" b="1" dirty="0" smtClean="0">
                <a:solidFill>
                  <a:srgbClr val="00B0F0"/>
                </a:solidFill>
              </a:rPr>
              <a:t>se </a:t>
            </a:r>
            <a:r>
              <a:rPr lang="ro-RO" sz="1500" b="1" dirty="0">
                <a:solidFill>
                  <a:srgbClr val="00B0F0"/>
                </a:solidFill>
              </a:rPr>
              <a:t>adresează </a:t>
            </a:r>
            <a:r>
              <a:rPr lang="en-US" sz="1500" b="1" dirty="0" err="1" smtClean="0">
                <a:solidFill>
                  <a:srgbClr val="00B0F0"/>
                </a:solidFill>
              </a:rPr>
              <a:t>cadrelor</a:t>
            </a:r>
            <a:r>
              <a:rPr lang="en-US" sz="1500" b="1" dirty="0" smtClean="0">
                <a:solidFill>
                  <a:srgbClr val="00B0F0"/>
                </a:solidFill>
              </a:rPr>
              <a:t> </a:t>
            </a:r>
            <a:r>
              <a:rPr lang="en-US" sz="1500" b="1" dirty="0" err="1" smtClean="0">
                <a:solidFill>
                  <a:srgbClr val="00B0F0"/>
                </a:solidFill>
              </a:rPr>
              <a:t>didactice</a:t>
            </a:r>
            <a:r>
              <a:rPr lang="en-US" sz="1500" b="1" dirty="0" smtClean="0">
                <a:solidFill>
                  <a:srgbClr val="00B0F0"/>
                </a:solidFill>
              </a:rPr>
              <a:t> din </a:t>
            </a:r>
            <a:r>
              <a:rPr lang="ro-RO" sz="1500" b="1" dirty="0" smtClean="0">
                <a:solidFill>
                  <a:srgbClr val="00B0F0"/>
                </a:solidFill>
              </a:rPr>
              <a:t>învăţământul preuniversitar care doresc să beneficieze de credite profesionale transferabile.</a:t>
            </a:r>
            <a:endParaRPr lang="en-US" sz="1500" b="1" dirty="0">
              <a:solidFill>
                <a:srgbClr val="00B0F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738" y="2058053"/>
            <a:ext cx="8521762" cy="19238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o-RO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Permisul ECDL PROFIL </a:t>
            </a:r>
            <a:r>
              <a:rPr lang="en-US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</a:t>
            </a:r>
            <a:r>
              <a:rPr lang="ro-RO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400" dirty="0" smtClean="0">
                <a:solidFill>
                  <a:srgbClr val="004165"/>
                </a:solidFill>
              </a:rPr>
              <a:t>se obţine în urma promovării a </a:t>
            </a:r>
            <a:r>
              <a:rPr lang="ro-RO" sz="1400" b="1" dirty="0" smtClean="0">
                <a:solidFill>
                  <a:srgbClr val="004165"/>
                </a:solidFill>
              </a:rPr>
              <a:t>6 module fixe obligatorii</a:t>
            </a:r>
            <a:r>
              <a:rPr lang="ro-RO" sz="1400" dirty="0" smtClean="0">
                <a:solidFill>
                  <a:srgbClr val="004165"/>
                </a:solidFill>
              </a:rPr>
              <a:t>: Utilizarea computerului, Instrumente online, Editare de text, Calcul tabelar, Baze de date, Prezentări (25 credite).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o-RO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Permisul ECDL START </a:t>
            </a:r>
            <a:r>
              <a:rPr lang="ro-RO" sz="1400" dirty="0" smtClean="0">
                <a:solidFill>
                  <a:srgbClr val="004165"/>
                </a:solidFill>
              </a:rPr>
              <a:t>se obţine în urma promovării a </a:t>
            </a:r>
            <a:r>
              <a:rPr lang="ro-RO" sz="1400" b="1" dirty="0" smtClean="0">
                <a:solidFill>
                  <a:srgbClr val="004165"/>
                </a:solidFill>
              </a:rPr>
              <a:t>4 module fixe obligatorii</a:t>
            </a:r>
            <a:r>
              <a:rPr lang="ro-RO" sz="1400" dirty="0" smtClean="0">
                <a:solidFill>
                  <a:srgbClr val="004165"/>
                </a:solidFill>
              </a:rPr>
              <a:t>: Utilizarea computerului, Instrumente online, Editare de text, Calcul tabelar (20 credite).</a:t>
            </a:r>
            <a:endParaRPr lang="en-US" sz="1400" dirty="0" smtClean="0">
              <a:solidFill>
                <a:srgbClr val="004165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o-RO" sz="1400" dirty="0" smtClean="0">
              <a:solidFill>
                <a:srgbClr val="004165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o-RO" sz="1400" b="1" dirty="0" smtClean="0">
                <a:solidFill>
                  <a:srgbClr val="004165"/>
                </a:solidFill>
              </a:rPr>
              <a:t>Permisul</a:t>
            </a:r>
            <a:r>
              <a:rPr lang="ro-RO" sz="1400" dirty="0" smtClean="0">
                <a:solidFill>
                  <a:srgbClr val="004165"/>
                </a:solidFill>
              </a:rPr>
              <a:t> </a:t>
            </a:r>
            <a:r>
              <a:rPr lang="ro-RO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Permisul ECDL COMPUTING </a:t>
            </a:r>
            <a:r>
              <a:rPr lang="en-US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</a:t>
            </a:r>
            <a:r>
              <a:rPr lang="ro-RO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400" dirty="0" smtClean="0">
                <a:solidFill>
                  <a:srgbClr val="004165"/>
                </a:solidFill>
              </a:rPr>
              <a:t>se obţine în urma promovării modulului Computing (10 credite).</a:t>
            </a:r>
          </a:p>
          <a:p>
            <a:pPr marL="0" indent="0" algn="just">
              <a:buFont typeface="Arial"/>
              <a:buNone/>
              <a:defRPr/>
            </a:pPr>
            <a:r>
              <a:rPr lang="ro-RO" sz="1400" b="1" dirty="0" smtClean="0">
                <a:solidFill>
                  <a:srgbClr val="004165"/>
                </a:solidFill>
              </a:rPr>
              <a:t>Permisul</a:t>
            </a:r>
            <a:r>
              <a:rPr lang="ro-RO" sz="1400" dirty="0" smtClean="0">
                <a:solidFill>
                  <a:srgbClr val="004165"/>
                </a:solidFill>
              </a:rPr>
              <a:t> </a:t>
            </a:r>
            <a:r>
              <a:rPr lang="ro-RO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Permisul ECDL 3D PRINTING </a:t>
            </a:r>
            <a:r>
              <a:rPr lang="en-US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</a:t>
            </a:r>
            <a:r>
              <a:rPr lang="ro-RO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400" dirty="0" smtClean="0">
                <a:solidFill>
                  <a:srgbClr val="004165"/>
                </a:solidFill>
              </a:rPr>
              <a:t>se obţine în urma promovării modulului 3D Printing (10 credite).</a:t>
            </a:r>
          </a:p>
          <a:p>
            <a:pPr marL="0" indent="0" algn="just">
              <a:buFont typeface="Arial"/>
              <a:buNone/>
              <a:defRPr/>
            </a:pPr>
            <a:r>
              <a:rPr lang="ro-RO" sz="1400" b="1" dirty="0" smtClean="0">
                <a:solidFill>
                  <a:srgbClr val="004165"/>
                </a:solidFill>
              </a:rPr>
              <a:t>Permisul</a:t>
            </a:r>
            <a:r>
              <a:rPr lang="ro-RO" sz="1400" dirty="0" smtClean="0">
                <a:solidFill>
                  <a:srgbClr val="004165"/>
                </a:solidFill>
              </a:rPr>
              <a:t> </a:t>
            </a:r>
            <a:r>
              <a:rPr lang="ro-RO" sz="14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Permisul ECDL PEDAGOGIE DIGITALĂ </a:t>
            </a:r>
            <a:r>
              <a:rPr lang="ro-RO" sz="1400" dirty="0" smtClean="0">
                <a:solidFill>
                  <a:srgbClr val="004165"/>
                </a:solidFill>
              </a:rPr>
              <a:t>se obţine în urma promovării modulului Pedagogie Digitală (10 credite).</a:t>
            </a:r>
          </a:p>
          <a:p>
            <a:pPr marL="0" indent="0" algn="just">
              <a:buFont typeface="Arial"/>
              <a:buNone/>
              <a:defRPr/>
            </a:pPr>
            <a:endParaRPr lang="ro-RO" sz="1400" dirty="0" smtClean="0">
              <a:solidFill>
                <a:srgbClr val="004165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o-RO" sz="1500" dirty="0" smtClean="0">
              <a:solidFill>
                <a:srgbClr val="004165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sz="1500" dirty="0">
              <a:solidFill>
                <a:srgbClr val="004165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55" y="4355799"/>
            <a:ext cx="5484823" cy="17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86180" y="1761352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 descr="F:\Irinuca\Marketing\ECDL\Sigle\2019_ICDL\ICDL logo with strap STACK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32996"/>
            <a:ext cx="952500" cy="61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590800" y="334353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	</a:t>
            </a:r>
            <a:r>
              <a:rPr lang="ro-RO" sz="3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Certificări ECDL</a:t>
            </a:r>
            <a:endParaRPr lang="en-US" sz="32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936"/>
            <a:ext cx="9144000" cy="40581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6920" y="5532970"/>
            <a:ext cx="8715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solidFill>
                  <a:srgbClr val="004165"/>
                </a:solidFill>
                <a:cs typeface="Arial" pitchFamily="34" charset="0"/>
              </a:rPr>
              <a:t>Programele analitice ECDL aferente fiecărui tip de certificare ECDL sunt disponibile pe </a:t>
            </a:r>
            <a:r>
              <a:rPr lang="ro-RO" sz="1200" b="1" u="sng" dirty="0">
                <a:solidFill>
                  <a:srgbClr val="0000FF"/>
                </a:solidFill>
                <a:ea typeface="Times New Roman" panose="02020603050405020304" pitchFamily="18" charset="0"/>
                <a:hlinkClick r:id="rId5"/>
              </a:rPr>
              <a:t>www.ecdl.ro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49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" y="1578213"/>
            <a:ext cx="9144000" cy="37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4455" y="382668"/>
            <a:ext cx="852176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o-RO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ICDL Modules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66" y="3965642"/>
            <a:ext cx="2296096" cy="2476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2" y="1271139"/>
            <a:ext cx="7736050" cy="27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209988" cy="61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4" y="969282"/>
            <a:ext cx="7039389" cy="51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048" y="659712"/>
            <a:ext cx="8521762" cy="660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B0F0"/>
                </a:solidFill>
              </a:rPr>
              <a:t>Centre de </a:t>
            </a:r>
            <a:r>
              <a:rPr lang="en-US" sz="2400" b="1" dirty="0" err="1">
                <a:solidFill>
                  <a:srgbClr val="00B0F0"/>
                </a:solidFill>
              </a:rPr>
              <a:t>Testare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Acreditate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ECDL/ ICDL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0222" y="1631005"/>
            <a:ext cx="8521762" cy="18287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en-IE" sz="1800" b="1" dirty="0" err="1" smtClean="0">
                <a:solidFill>
                  <a:srgbClr val="004165"/>
                </a:solidFill>
              </a:rPr>
              <a:t>Peste</a:t>
            </a:r>
            <a:r>
              <a:rPr lang="en-IE" sz="1800" b="1" dirty="0" smtClean="0">
                <a:solidFill>
                  <a:srgbClr val="004165"/>
                </a:solidFill>
              </a:rPr>
              <a:t> 800 de Centre de </a:t>
            </a:r>
            <a:r>
              <a:rPr lang="en-IE" sz="1800" b="1" dirty="0" err="1" smtClean="0">
                <a:solidFill>
                  <a:srgbClr val="004165"/>
                </a:solidFill>
              </a:rPr>
              <a:t>Testare</a:t>
            </a:r>
            <a:r>
              <a:rPr lang="en-IE" sz="1800" b="1" dirty="0" smtClean="0">
                <a:solidFill>
                  <a:srgbClr val="004165"/>
                </a:solidFill>
              </a:rPr>
              <a:t> </a:t>
            </a:r>
            <a:r>
              <a:rPr lang="en-IE" sz="1800" b="1" dirty="0" err="1" smtClean="0">
                <a:solidFill>
                  <a:srgbClr val="004165"/>
                </a:solidFill>
              </a:rPr>
              <a:t>Acreditate</a:t>
            </a:r>
            <a:r>
              <a:rPr lang="en-IE" sz="1800" b="1" dirty="0" smtClean="0">
                <a:solidFill>
                  <a:srgbClr val="004165"/>
                </a:solidFill>
              </a:rPr>
              <a:t> ECDL </a:t>
            </a:r>
            <a:r>
              <a:rPr lang="ro-RO" sz="1800" b="1" dirty="0" smtClean="0">
                <a:solidFill>
                  <a:srgbClr val="004165"/>
                </a:solidFill>
              </a:rPr>
              <a:t>î</a:t>
            </a:r>
            <a:r>
              <a:rPr lang="en-IE" sz="1800" b="1" dirty="0" smtClean="0">
                <a:solidFill>
                  <a:srgbClr val="004165"/>
                </a:solidFill>
              </a:rPr>
              <a:t>n Rom</a:t>
            </a:r>
            <a:r>
              <a:rPr lang="ro-RO" sz="1800" b="1" dirty="0" smtClean="0">
                <a:solidFill>
                  <a:srgbClr val="004165"/>
                </a:solidFill>
              </a:rPr>
              <a:t>â</a:t>
            </a:r>
            <a:r>
              <a:rPr lang="en-IE" sz="1800" b="1" dirty="0" err="1" smtClean="0">
                <a:solidFill>
                  <a:srgbClr val="004165"/>
                </a:solidFill>
              </a:rPr>
              <a:t>nia</a:t>
            </a:r>
            <a:r>
              <a:rPr lang="en-IE" sz="1800" b="1" dirty="0" smtClean="0">
                <a:solidFill>
                  <a:srgbClr val="004165"/>
                </a:solidFill>
              </a:rPr>
              <a:t>: </a:t>
            </a:r>
            <a:r>
              <a:rPr lang="en-IE" sz="1800" b="1" dirty="0" err="1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</a:t>
            </a:r>
            <a:r>
              <a:rPr lang="ro-RO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ţ</a:t>
            </a:r>
            <a:r>
              <a:rPr lang="en-IE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private </a:t>
            </a:r>
            <a:r>
              <a:rPr lang="en-IE" sz="1800" b="1" dirty="0" smtClean="0">
                <a:solidFill>
                  <a:srgbClr val="004165"/>
                </a:solidFill>
              </a:rPr>
              <a:t>/ </a:t>
            </a:r>
            <a:r>
              <a:rPr lang="en-IE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public</a:t>
            </a:r>
            <a:r>
              <a:rPr lang="en-IE" sz="1800" b="1" dirty="0" smtClean="0">
                <a:solidFill>
                  <a:srgbClr val="004165"/>
                </a:solidFill>
              </a:rPr>
              <a:t> / </a:t>
            </a:r>
            <a:r>
              <a:rPr lang="en-IE" sz="1800" b="1" dirty="0" err="1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</a:t>
            </a:r>
            <a:r>
              <a:rPr lang="ro-RO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ţ</a:t>
            </a:r>
            <a:r>
              <a:rPr lang="en-IE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din </a:t>
            </a:r>
            <a:r>
              <a:rPr lang="ro-RO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</a:t>
            </a:r>
            <a:r>
              <a:rPr lang="en-IE" sz="1800" b="1" dirty="0" err="1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</a:t>
            </a:r>
            <a:r>
              <a:rPr lang="ro-RO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ăţă</a:t>
            </a:r>
            <a:r>
              <a:rPr lang="en-IE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o-RO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</a:t>
            </a:r>
            <a:r>
              <a:rPr lang="en-IE" sz="1800" b="1" dirty="0" err="1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ntul</a:t>
            </a:r>
            <a:r>
              <a:rPr lang="en-IE" sz="1800" b="1" dirty="0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1800" b="1" dirty="0" err="1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preuniversitar</a:t>
            </a:r>
            <a:r>
              <a:rPr lang="en-IE" sz="1800" b="1" dirty="0" smtClean="0">
                <a:solidFill>
                  <a:srgbClr val="004165"/>
                </a:solidFill>
              </a:rPr>
              <a:t> </a:t>
            </a:r>
            <a:r>
              <a:rPr lang="ro-RO" sz="1800" b="1" dirty="0" smtClean="0">
                <a:solidFill>
                  <a:srgbClr val="004165"/>
                </a:solidFill>
              </a:rPr>
              <a:t>ş</a:t>
            </a:r>
            <a:r>
              <a:rPr lang="en-IE" sz="1800" b="1" dirty="0" smtClean="0">
                <a:solidFill>
                  <a:srgbClr val="004165"/>
                </a:solidFill>
              </a:rPr>
              <a:t>i </a:t>
            </a:r>
            <a:r>
              <a:rPr lang="en-IE" sz="1800" b="1" dirty="0" err="1" smtClean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universitar</a:t>
            </a:r>
            <a:r>
              <a:rPr lang="en-IE" sz="1800" b="1" dirty="0" smtClean="0">
                <a:solidFill>
                  <a:srgbClr val="004165"/>
                </a:solidFill>
              </a:rPr>
              <a:t>.</a:t>
            </a:r>
          </a:p>
          <a:p>
            <a:pPr marL="0" indent="0" algn="just">
              <a:buFont typeface="Arial"/>
              <a:buNone/>
            </a:pPr>
            <a:r>
              <a:rPr lang="en-US" sz="1800" b="1" dirty="0" smtClean="0">
                <a:solidFill>
                  <a:srgbClr val="004165"/>
                </a:solidFill>
              </a:rPr>
              <a:t>ECDL Romania </a:t>
            </a:r>
            <a:r>
              <a:rPr lang="en-US" sz="1800" b="1" dirty="0" err="1" smtClean="0">
                <a:solidFill>
                  <a:srgbClr val="004165"/>
                </a:solidFill>
              </a:rPr>
              <a:t>este</a:t>
            </a:r>
            <a:r>
              <a:rPr lang="en-US" sz="1800" b="1" dirty="0" smtClean="0">
                <a:solidFill>
                  <a:srgbClr val="004165"/>
                </a:solidFill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</a:rPr>
              <a:t>singura</a:t>
            </a:r>
            <a:r>
              <a:rPr lang="en-US" sz="1800" b="1" dirty="0" smtClean="0">
                <a:solidFill>
                  <a:srgbClr val="004165"/>
                </a:solidFill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</a:rPr>
              <a:t>instituţie</a:t>
            </a:r>
            <a:r>
              <a:rPr lang="en-US" sz="1800" b="1" dirty="0" smtClean="0">
                <a:solidFill>
                  <a:srgbClr val="004165"/>
                </a:solidFill>
              </a:rPr>
              <a:t> care </a:t>
            </a:r>
            <a:r>
              <a:rPr lang="en-US" sz="1800" b="1" dirty="0" err="1" smtClean="0">
                <a:solidFill>
                  <a:srgbClr val="004165"/>
                </a:solidFill>
              </a:rPr>
              <a:t>acordă</a:t>
            </a:r>
            <a:r>
              <a:rPr lang="en-US" sz="1800" b="1" dirty="0" smtClean="0">
                <a:solidFill>
                  <a:srgbClr val="004165"/>
                </a:solidFill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</a:rPr>
              <a:t>în</a:t>
            </a:r>
            <a:r>
              <a:rPr lang="en-US" sz="1800" b="1" dirty="0" smtClean="0">
                <a:solidFill>
                  <a:srgbClr val="004165"/>
                </a:solidFill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</a:rPr>
              <a:t>România</a:t>
            </a:r>
            <a:r>
              <a:rPr lang="en-US" sz="1800" b="1" dirty="0" smtClean="0">
                <a:solidFill>
                  <a:srgbClr val="004165"/>
                </a:solidFill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</a:rPr>
              <a:t>acreditarea</a:t>
            </a:r>
            <a:r>
              <a:rPr lang="en-US" sz="1800" b="1" dirty="0" smtClean="0">
                <a:solidFill>
                  <a:srgbClr val="004165"/>
                </a:solidFill>
              </a:rPr>
              <a:t> ECDL</a:t>
            </a:r>
            <a:r>
              <a:rPr lang="ro-RO" sz="1800" b="1" dirty="0" smtClean="0">
                <a:solidFill>
                  <a:srgbClr val="004165"/>
                </a:solidFill>
              </a:rPr>
              <a:t>.</a:t>
            </a:r>
            <a:r>
              <a:rPr lang="en-US" sz="1800" b="1" dirty="0" smtClean="0">
                <a:solidFill>
                  <a:srgbClr val="004165"/>
                </a:solidFill>
              </a:rPr>
              <a:t> </a:t>
            </a:r>
            <a:endParaRPr lang="ro-RO" sz="1800" b="1" dirty="0" smtClean="0">
              <a:solidFill>
                <a:srgbClr val="004165"/>
              </a:solidFill>
            </a:endParaRPr>
          </a:p>
          <a:p>
            <a:pPr algn="just"/>
            <a:endParaRPr lang="en-US" sz="1500" b="1" dirty="0">
              <a:solidFill>
                <a:srgbClr val="00416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3496" y="2913192"/>
            <a:ext cx="876548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1500" b="1" dirty="0">
              <a:solidFill>
                <a:srgbClr val="004165"/>
              </a:solidFill>
            </a:endParaRPr>
          </a:p>
          <a:p>
            <a:pPr algn="ctr"/>
            <a:r>
              <a:rPr lang="ro-RO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Școlile </a:t>
            </a:r>
            <a:r>
              <a:rPr lang="ro-RO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din Învățământul Preuniversitar din România sunt acreditate </a:t>
            </a:r>
            <a:r>
              <a:rPr lang="ro-RO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ECDL</a:t>
            </a: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 ICDL</a:t>
            </a:r>
            <a:r>
              <a:rPr lang="ro-RO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o-RO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gratuit</a:t>
            </a:r>
            <a:endParaRPr lang="ro-RO" sz="2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8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01" y="4669705"/>
            <a:ext cx="434352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4522" y="1015000"/>
            <a:ext cx="8136011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pPr>
              <a:lnSpc>
                <a:spcPct val="150000"/>
              </a:lnSpc>
            </a:pPr>
            <a:r>
              <a:rPr lang="ro-RO" sz="44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www.ecdl.ro</a:t>
            </a:r>
          </a:p>
          <a:p>
            <a:pPr>
              <a:lnSpc>
                <a:spcPct val="150000"/>
              </a:lnSpc>
            </a:pPr>
            <a:r>
              <a:rPr lang="ro-RO" sz="44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www.Facebook.com</a:t>
            </a:r>
            <a:r>
              <a:rPr lang="en-US" sz="44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/</a:t>
            </a:r>
            <a:r>
              <a:rPr lang="en-US" sz="4400" b="1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ECDLRomania</a:t>
            </a:r>
            <a:endParaRPr lang="en-US" sz="44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o-RO" sz="44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office</a:t>
            </a:r>
            <a:r>
              <a:rPr lang="en-US" sz="44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@ecdl.ro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001" y="5614891"/>
            <a:ext cx="782274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r>
              <a:rPr lang="en-US" sz="40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ECDL</a:t>
            </a:r>
            <a:r>
              <a:rPr lang="ro-RO" sz="40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40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/ ICDL – The Digital Skills Standard</a:t>
            </a:r>
          </a:p>
        </p:txBody>
      </p:sp>
    </p:spTree>
    <p:extLst>
      <p:ext uri="{BB962C8B-B14F-4D97-AF65-F5344CB8AC3E}">
        <p14:creationId xmlns:p14="http://schemas.microsoft.com/office/powerpoint/2010/main" val="39740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4455" y="151080"/>
            <a:ext cx="852176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o-RO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ICDL Modules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078533"/>
            <a:ext cx="7228213" cy="3879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90" y="4042376"/>
            <a:ext cx="1946199" cy="20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4455" y="382668"/>
            <a:ext cx="852176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o-RO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ICDL Modules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" y="1525668"/>
            <a:ext cx="7842095" cy="1893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12" y="3767176"/>
            <a:ext cx="1932982" cy="21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4455" y="382668"/>
            <a:ext cx="852176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o-RO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ICDL Modules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104"/>
            <a:ext cx="8274872" cy="3618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26" y="3987599"/>
            <a:ext cx="2117146" cy="24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356740" y="2206094"/>
            <a:ext cx="7892110" cy="4106057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740" y="3976292"/>
            <a:ext cx="8005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415" y="1034800"/>
            <a:ext cx="81447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 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DigComp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DigCompEdu</a:t>
            </a:r>
            <a:endParaRPr lang="ro-RO" sz="3200" b="1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ECDL/ </a:t>
            </a:r>
            <a:r>
              <a:rPr lang="en-US" sz="2000" dirty="0" smtClean="0">
                <a:solidFill>
                  <a:schemeClr val="bg1"/>
                </a:solidFill>
                <a:hlinkClick r:id="rId3"/>
              </a:rPr>
              <a:t>ICDL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este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implementare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exemplară</a:t>
            </a:r>
            <a:r>
              <a:rPr lang="en-US" sz="2000" dirty="0">
                <a:solidFill>
                  <a:schemeClr val="bg1"/>
                </a:solidFill>
              </a:rPr>
              <a:t> a </a:t>
            </a:r>
            <a:r>
              <a:rPr lang="en-US" sz="2000" b="1" dirty="0" err="1">
                <a:solidFill>
                  <a:schemeClr val="bg1"/>
                </a:solidFill>
                <a:hlinkClick r:id="rId4"/>
              </a:rPr>
              <a:t>DigComp</a:t>
            </a:r>
            <a:r>
              <a:rPr lang="en-US" sz="2000" dirty="0">
                <a:solidFill>
                  <a:schemeClr val="bg1"/>
                </a:solidFill>
              </a:rPr>
              <a:t> (The European Digital Competence Framework) </a:t>
            </a:r>
            <a:r>
              <a:rPr lang="en-US" sz="2000" dirty="0" err="1">
                <a:solidFill>
                  <a:schemeClr val="bg1"/>
                </a:solidFill>
              </a:rPr>
              <a:t>şi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b="1" dirty="0" err="1">
                <a:solidFill>
                  <a:schemeClr val="bg1"/>
                </a:solidFill>
                <a:hlinkClick r:id="rId5"/>
              </a:rPr>
              <a:t>DigCompEdu</a:t>
            </a:r>
            <a:r>
              <a:rPr lang="en-US" sz="2000" dirty="0">
                <a:solidFill>
                  <a:schemeClr val="bg1"/>
                </a:solidFill>
              </a:rPr>
              <a:t> (</a:t>
            </a:r>
            <a:r>
              <a:rPr lang="en-US" sz="2000" dirty="0" err="1">
                <a:solidFill>
                  <a:schemeClr val="bg1"/>
                </a:solidFill>
              </a:rPr>
              <a:t>pentru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cadrele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didactice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ro-RO" sz="2000" dirty="0" smtClean="0">
              <a:solidFill>
                <a:schemeClr val="bg1"/>
              </a:solidFill>
            </a:endParaRPr>
          </a:p>
          <a:p>
            <a:endParaRPr lang="ro-RO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ECDL/ </a:t>
            </a:r>
            <a:r>
              <a:rPr lang="en-US" sz="2000" dirty="0" smtClean="0">
                <a:solidFill>
                  <a:schemeClr val="bg1"/>
                </a:solidFill>
                <a:hlinkClick r:id="rId3"/>
              </a:rPr>
              <a:t>ICDL</a:t>
            </a:r>
            <a:r>
              <a:rPr lang="ro-RO" sz="2000" dirty="0" smtClean="0">
                <a:solidFill>
                  <a:schemeClr val="bg1"/>
                </a:solidFill>
              </a:rPr>
              <a:t> este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standardul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internaţional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pentru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Competenţe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Digitale</a:t>
            </a:r>
            <a:r>
              <a:rPr lang="en-US" sz="2000" dirty="0">
                <a:solidFill>
                  <a:schemeClr val="bg1"/>
                </a:solidFill>
              </a:rPr>
              <a:t> care se </a:t>
            </a:r>
            <a:r>
              <a:rPr lang="en-US" sz="2000" dirty="0" err="1">
                <a:solidFill>
                  <a:schemeClr val="bg1"/>
                </a:solidFill>
              </a:rPr>
              <a:t>aliniază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complet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cadrele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referinţă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europene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așa</a:t>
            </a:r>
            <a:r>
              <a:rPr lang="en-US" sz="2000" dirty="0">
                <a:solidFill>
                  <a:schemeClr val="bg1"/>
                </a:solidFill>
              </a:rPr>
              <a:t> cum au </a:t>
            </a:r>
            <a:r>
              <a:rPr lang="en-US" sz="2000" dirty="0" err="1">
                <a:solidFill>
                  <a:schemeClr val="bg1"/>
                </a:solidFill>
              </a:rPr>
              <a:t>identificat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și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rapoartele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JRC (Joint Research Centre - </a:t>
            </a:r>
            <a:r>
              <a:rPr lang="en-US" sz="2000" b="1" dirty="0" err="1">
                <a:solidFill>
                  <a:schemeClr val="bg1"/>
                </a:solidFill>
              </a:rPr>
              <a:t>Serviciul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Ştiinţe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şi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Cunoştinţe</a:t>
            </a:r>
            <a:r>
              <a:rPr lang="en-US" sz="2000" b="1" dirty="0">
                <a:solidFill>
                  <a:schemeClr val="bg1"/>
                </a:solidFill>
              </a:rPr>
              <a:t> al </a:t>
            </a:r>
            <a:r>
              <a:rPr lang="en-US" sz="2000" b="1" dirty="0" err="1">
                <a:solidFill>
                  <a:schemeClr val="bg1"/>
                </a:solidFill>
              </a:rPr>
              <a:t>Comisiei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Europene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și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UNESCO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GB" sz="2000" dirty="0">
                <a:solidFill>
                  <a:schemeClr val="bg1"/>
                </a:solidFill>
              </a:rPr>
              <a:t> 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 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599" y="1061955"/>
            <a:ext cx="7785165" cy="80159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solidFill>
                  <a:srgbClr val="00B0F0"/>
                </a:solidFill>
              </a:rPr>
              <a:t>Nou</a:t>
            </a:r>
            <a:r>
              <a:rPr lang="en-US" sz="3200" b="1" dirty="0">
                <a:solidFill>
                  <a:srgbClr val="00B0F0"/>
                </a:solidFill>
              </a:rPr>
              <a:t>! </a:t>
            </a:r>
            <a:r>
              <a:rPr lang="en-US" sz="2800" b="1" dirty="0" err="1">
                <a:solidFill>
                  <a:srgbClr val="00B0F0"/>
                </a:solidFill>
              </a:rPr>
              <a:t>Testare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ICDL </a:t>
            </a:r>
            <a:r>
              <a:rPr lang="en-US" sz="2800" b="1" dirty="0">
                <a:solidFill>
                  <a:srgbClr val="00B0F0"/>
                </a:solidFill>
              </a:rPr>
              <a:t>la </a:t>
            </a:r>
            <a:r>
              <a:rPr lang="en-US" sz="2800" b="1" dirty="0" err="1">
                <a:solidFill>
                  <a:srgbClr val="00B0F0"/>
                </a:solidFill>
              </a:rPr>
              <a:t>distan</a:t>
            </a:r>
            <a:r>
              <a:rPr lang="ro-RO" sz="2800" b="1" dirty="0">
                <a:solidFill>
                  <a:srgbClr val="00B0F0"/>
                </a:solidFill>
              </a:rPr>
              <a:t>ţă (remote)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599" y="1444821"/>
            <a:ext cx="8521762" cy="6288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ECDL Romania </a:t>
            </a:r>
            <a:r>
              <a:rPr lang="en-US" sz="1800" b="1" dirty="0" err="1" smtClean="0">
                <a:solidFill>
                  <a:srgbClr val="004165"/>
                </a:solidFill>
                <a:cs typeface="Arial" pitchFamily="34" charset="0"/>
              </a:rPr>
              <a:t>oferă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  <a:cs typeface="Arial" pitchFamily="34" charset="0"/>
              </a:rPr>
              <a:t>candidaţilor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  <a:cs typeface="Arial" pitchFamily="34" charset="0"/>
              </a:rPr>
              <a:t>posibilitatea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 de a</a:t>
            </a:r>
            <a:r>
              <a:rPr lang="en-US" b="1" dirty="0" smtClean="0"/>
              <a:t> </a:t>
            </a:r>
            <a:r>
              <a:rPr lang="en-US" sz="1800" b="1" dirty="0" err="1" smtClean="0">
                <a:cs typeface="Arial" pitchFamily="34" charset="0"/>
                <a:hlinkClick r:id="rId3"/>
              </a:rPr>
              <a:t>susţine</a:t>
            </a:r>
            <a:r>
              <a:rPr lang="en-US" sz="1800" b="1" dirty="0" smtClean="0">
                <a:cs typeface="Arial" pitchFamily="34" charset="0"/>
                <a:hlinkClick r:id="rId3"/>
              </a:rPr>
              <a:t> </a:t>
            </a:r>
            <a:r>
              <a:rPr lang="en-US" sz="1800" b="1" dirty="0" err="1" smtClean="0">
                <a:cs typeface="Arial" pitchFamily="34" charset="0"/>
                <a:hlinkClick r:id="rId3"/>
              </a:rPr>
              <a:t>examenele</a:t>
            </a:r>
            <a:r>
              <a:rPr lang="en-US" sz="1800" b="1" dirty="0" smtClean="0">
                <a:cs typeface="Arial" pitchFamily="34" charset="0"/>
                <a:hlinkClick r:id="rId3"/>
              </a:rPr>
              <a:t> ECDL la </a:t>
            </a:r>
            <a:r>
              <a:rPr lang="en-US" sz="1800" b="1" dirty="0" err="1" smtClean="0">
                <a:cs typeface="Arial" pitchFamily="34" charset="0"/>
                <a:hlinkClick r:id="rId3"/>
              </a:rPr>
              <a:t>distanţă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.</a:t>
            </a:r>
            <a:r>
              <a:rPr lang="ro-RO" b="1" dirty="0" smtClean="0"/>
              <a:t> </a:t>
            </a:r>
            <a:r>
              <a:rPr lang="ro-RO" sz="1800" b="1" dirty="0" smtClean="0">
                <a:solidFill>
                  <a:srgbClr val="004165"/>
                </a:solidFill>
                <a:cs typeface="Arial" pitchFamily="34" charset="0"/>
              </a:rPr>
              <a:t>Astfel, 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se pot </a:t>
            </a:r>
            <a:r>
              <a:rPr lang="en-US" sz="1800" b="1" dirty="0" err="1" smtClean="0">
                <a:solidFill>
                  <a:srgbClr val="004165"/>
                </a:solidFill>
                <a:cs typeface="Arial" pitchFamily="34" charset="0"/>
              </a:rPr>
              <a:t>susţine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  <a:cs typeface="Arial" pitchFamily="34" charset="0"/>
              </a:rPr>
              <a:t>examenele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 ECDL </a:t>
            </a:r>
            <a:r>
              <a:rPr lang="en-US" sz="1800" b="1" dirty="0" err="1" smtClean="0">
                <a:solidFill>
                  <a:srgbClr val="004165"/>
                </a:solidFill>
                <a:cs typeface="Arial" pitchFamily="34" charset="0"/>
              </a:rPr>
              <a:t>chiar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4165"/>
                </a:solidFill>
                <a:cs typeface="Arial" pitchFamily="34" charset="0"/>
              </a:rPr>
              <a:t>şi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 de </a:t>
            </a:r>
            <a:r>
              <a:rPr lang="en-US" sz="1800" b="1" dirty="0" err="1" smtClean="0">
                <a:solidFill>
                  <a:srgbClr val="004165"/>
                </a:solidFill>
                <a:cs typeface="Arial" pitchFamily="34" charset="0"/>
              </a:rPr>
              <a:t>acasă</a:t>
            </a:r>
            <a:r>
              <a:rPr lang="en-US" sz="1800" b="1" dirty="0" smtClean="0">
                <a:solidFill>
                  <a:srgbClr val="004165"/>
                </a:solidFill>
                <a:cs typeface="Arial" pitchFamily="34" charset="0"/>
              </a:rPr>
              <a:t>.</a:t>
            </a:r>
            <a:endParaRPr lang="ro-RO" sz="1800" b="1" dirty="0" smtClean="0">
              <a:solidFill>
                <a:srgbClr val="004165"/>
              </a:solidFill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599" y="2516360"/>
            <a:ext cx="8915400" cy="7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 smtClean="0"/>
              <a:t>Nou</a:t>
            </a:r>
            <a:r>
              <a:rPr lang="en-US" dirty="0" smtClean="0"/>
              <a:t>! </a:t>
            </a:r>
            <a:r>
              <a:rPr lang="ro-RO" sz="2800" dirty="0" smtClean="0"/>
              <a:t>Certificate </a:t>
            </a:r>
            <a:r>
              <a:rPr lang="en-US" sz="2800" dirty="0"/>
              <a:t>I</a:t>
            </a:r>
            <a:r>
              <a:rPr lang="en-US" sz="2800" dirty="0" smtClean="0"/>
              <a:t>CDL </a:t>
            </a:r>
            <a:r>
              <a:rPr lang="ro-RO" sz="2800" dirty="0" smtClean="0"/>
              <a:t>format electronic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0999" y="3199062"/>
            <a:ext cx="8521762" cy="7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>
                <a:solidFill>
                  <a:srgbClr val="004165"/>
                </a:solidFill>
              </a:rPr>
              <a:t>Candidatul</a:t>
            </a:r>
            <a:r>
              <a:rPr lang="en-GB" b="1" dirty="0">
                <a:solidFill>
                  <a:srgbClr val="004165"/>
                </a:solidFill>
              </a:rPr>
              <a:t> </a:t>
            </a:r>
            <a:r>
              <a:rPr lang="en-GB" b="1" dirty="0" err="1">
                <a:solidFill>
                  <a:srgbClr val="004165"/>
                </a:solidFill>
              </a:rPr>
              <a:t>poate</a:t>
            </a:r>
            <a:r>
              <a:rPr lang="en-GB" b="1" dirty="0">
                <a:solidFill>
                  <a:srgbClr val="004165"/>
                </a:solidFill>
              </a:rPr>
              <a:t> </a:t>
            </a:r>
            <a:r>
              <a:rPr lang="en-GB" b="1" dirty="0" err="1">
                <a:solidFill>
                  <a:srgbClr val="004165"/>
                </a:solidFill>
              </a:rPr>
              <a:t>vizualiza</a:t>
            </a:r>
            <a:r>
              <a:rPr lang="en-GB" b="1" dirty="0">
                <a:solidFill>
                  <a:srgbClr val="004165"/>
                </a:solidFill>
              </a:rPr>
              <a:t>, </a:t>
            </a:r>
            <a:r>
              <a:rPr lang="en-GB" b="1" dirty="0" err="1">
                <a:solidFill>
                  <a:srgbClr val="004165"/>
                </a:solidFill>
              </a:rPr>
              <a:t>desc</a:t>
            </a:r>
            <a:r>
              <a:rPr lang="ro-RO" b="1" dirty="0">
                <a:solidFill>
                  <a:srgbClr val="004165"/>
                </a:solidFill>
              </a:rPr>
              <a:t>ă</a:t>
            </a:r>
            <a:r>
              <a:rPr lang="en-GB" b="1" dirty="0" err="1">
                <a:solidFill>
                  <a:srgbClr val="004165"/>
                </a:solidFill>
              </a:rPr>
              <a:t>rca</a:t>
            </a:r>
            <a:r>
              <a:rPr lang="en-GB" b="1" dirty="0">
                <a:solidFill>
                  <a:srgbClr val="004165"/>
                </a:solidFill>
              </a:rPr>
              <a:t> </a:t>
            </a:r>
            <a:r>
              <a:rPr lang="ro-RO" b="1" dirty="0" err="1">
                <a:solidFill>
                  <a:srgbClr val="004165"/>
                </a:solidFill>
              </a:rPr>
              <a:t>ş</a:t>
            </a:r>
            <a:r>
              <a:rPr lang="en-GB" b="1" dirty="0">
                <a:solidFill>
                  <a:srgbClr val="004165"/>
                </a:solidFill>
              </a:rPr>
              <a:t>i </a:t>
            </a:r>
            <a:r>
              <a:rPr lang="en-GB" b="1" dirty="0" err="1">
                <a:solidFill>
                  <a:srgbClr val="004165"/>
                </a:solidFill>
              </a:rPr>
              <a:t>tipari</a:t>
            </a:r>
            <a:r>
              <a:rPr lang="en-GB" b="1" dirty="0">
                <a:solidFill>
                  <a:srgbClr val="004165"/>
                </a:solidFill>
              </a:rPr>
              <a:t> </a:t>
            </a:r>
            <a:r>
              <a:rPr lang="en-GB" b="1" dirty="0" err="1">
                <a:solidFill>
                  <a:srgbClr val="004165"/>
                </a:solidFill>
              </a:rPr>
              <a:t>certificatul</a:t>
            </a:r>
            <a:r>
              <a:rPr lang="en-GB" b="1" dirty="0">
                <a:solidFill>
                  <a:srgbClr val="004165"/>
                </a:solidFill>
              </a:rPr>
              <a:t> din </a:t>
            </a:r>
            <a:r>
              <a:rPr lang="en-GB" b="1" dirty="0" err="1">
                <a:solidFill>
                  <a:srgbClr val="004165"/>
                </a:solidFill>
              </a:rPr>
              <a:t>propriul</a:t>
            </a:r>
            <a:r>
              <a:rPr lang="en-GB" b="1" dirty="0">
                <a:solidFill>
                  <a:srgbClr val="004165"/>
                </a:solidFill>
              </a:rPr>
              <a:t> </a:t>
            </a:r>
            <a:r>
              <a:rPr lang="en-GB" b="1" dirty="0" err="1">
                <a:solidFill>
                  <a:srgbClr val="004165"/>
                </a:solidFill>
              </a:rPr>
              <a:t>Cont</a:t>
            </a:r>
            <a:r>
              <a:rPr lang="en-GB" b="1" dirty="0">
                <a:solidFill>
                  <a:srgbClr val="004165"/>
                </a:solidFill>
              </a:rPr>
              <a:t> ECDL – sec</a:t>
            </a:r>
            <a:r>
              <a:rPr lang="ro-RO" b="1" dirty="0">
                <a:solidFill>
                  <a:srgbClr val="004165"/>
                </a:solidFill>
              </a:rPr>
              <a:t>ţ</a:t>
            </a:r>
            <a:r>
              <a:rPr lang="en-GB" b="1" dirty="0" err="1">
                <a:solidFill>
                  <a:srgbClr val="004165"/>
                </a:solidFill>
              </a:rPr>
              <a:t>iunea</a:t>
            </a:r>
            <a:r>
              <a:rPr lang="en-GB" b="1" dirty="0">
                <a:solidFill>
                  <a:srgbClr val="004165"/>
                </a:solidFill>
              </a:rPr>
              <a:t> </a:t>
            </a:r>
            <a:r>
              <a:rPr lang="en-GB" b="1" i="1" dirty="0" err="1">
                <a:solidFill>
                  <a:srgbClr val="004165"/>
                </a:solidFill>
              </a:rPr>
              <a:t>Certificare</a:t>
            </a:r>
            <a:r>
              <a:rPr lang="en-GB" b="1" i="1" dirty="0">
                <a:solidFill>
                  <a:srgbClr val="004165"/>
                </a:solidFill>
              </a:rPr>
              <a:t> ECDL</a:t>
            </a:r>
            <a:r>
              <a:rPr lang="en-GB" b="1" dirty="0">
                <a:solidFill>
                  <a:srgbClr val="004165"/>
                </a:solidFill>
              </a:rPr>
              <a:t>, </a:t>
            </a:r>
            <a:r>
              <a:rPr lang="en-GB" b="1" dirty="0" err="1">
                <a:solidFill>
                  <a:srgbClr val="004165"/>
                </a:solidFill>
              </a:rPr>
              <a:t>acces</a:t>
            </a:r>
            <a:r>
              <a:rPr lang="ro-RO" b="1" dirty="0">
                <a:solidFill>
                  <a:srgbClr val="004165"/>
                </a:solidFill>
              </a:rPr>
              <a:t>â</a:t>
            </a:r>
            <a:r>
              <a:rPr lang="en-GB" b="1" dirty="0" err="1">
                <a:solidFill>
                  <a:srgbClr val="004165"/>
                </a:solidFill>
              </a:rPr>
              <a:t>nd</a:t>
            </a:r>
            <a:r>
              <a:rPr lang="en-GB" b="1" dirty="0">
                <a:solidFill>
                  <a:srgbClr val="004165"/>
                </a:solidFill>
              </a:rPr>
              <a:t> </a:t>
            </a:r>
            <a:r>
              <a:rPr lang="en-GB" b="1" dirty="0" smtClean="0">
                <a:solidFill>
                  <a:srgbClr val="004165"/>
                </a:solidFill>
              </a:rPr>
              <a:t>link </a:t>
            </a:r>
            <a:r>
              <a:rPr lang="en-GB" b="1" u="sng" dirty="0">
                <a:hlinkClick r:id="rId4"/>
              </a:rPr>
              <a:t>CONT CANDIDAT ECDL</a:t>
            </a:r>
            <a:r>
              <a:rPr lang="en-GB" dirty="0" smtClean="0"/>
              <a:t>.</a:t>
            </a:r>
            <a:endParaRPr lang="ro-RO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599" y="4161122"/>
            <a:ext cx="8915400" cy="5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 smtClean="0"/>
              <a:t>Nou</a:t>
            </a:r>
            <a:r>
              <a:rPr lang="en-US" dirty="0" smtClean="0"/>
              <a:t>! </a:t>
            </a:r>
            <a:r>
              <a:rPr lang="ro-RO" sz="2800" dirty="0" smtClean="0"/>
              <a:t>Validare online autenticitate </a:t>
            </a:r>
            <a:r>
              <a:rPr lang="en-US" sz="2800" dirty="0" err="1" smtClean="0"/>
              <a:t>Permise</a:t>
            </a:r>
            <a:r>
              <a:rPr lang="ro-RO" sz="2800" dirty="0" smtClean="0"/>
              <a:t> </a:t>
            </a:r>
            <a:r>
              <a:rPr lang="en-US" sz="2800" dirty="0" smtClean="0"/>
              <a:t>I</a:t>
            </a:r>
            <a:r>
              <a:rPr lang="ro-RO" sz="2800" dirty="0" smtClean="0"/>
              <a:t>CDL</a:t>
            </a:r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0999" y="4701672"/>
            <a:ext cx="8521762" cy="71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dirty="0" err="1" smtClean="0">
                <a:solidFill>
                  <a:srgbClr val="004165"/>
                </a:solidFill>
              </a:rPr>
              <a:t>Autenticitatea</a:t>
            </a:r>
            <a:r>
              <a:rPr lang="en-IE" dirty="0" smtClean="0">
                <a:solidFill>
                  <a:srgbClr val="004165"/>
                </a:solidFill>
              </a:rPr>
              <a:t> </a:t>
            </a:r>
            <a:r>
              <a:rPr lang="en-IE" dirty="0" err="1">
                <a:solidFill>
                  <a:srgbClr val="004165"/>
                </a:solidFill>
              </a:rPr>
              <a:t>unui</a:t>
            </a:r>
            <a:r>
              <a:rPr lang="en-IE" dirty="0">
                <a:solidFill>
                  <a:srgbClr val="004165"/>
                </a:solidFill>
              </a:rPr>
              <a:t> </a:t>
            </a:r>
            <a:r>
              <a:rPr lang="en-IE" dirty="0" err="1">
                <a:solidFill>
                  <a:srgbClr val="004165"/>
                </a:solidFill>
              </a:rPr>
              <a:t>Permis</a:t>
            </a:r>
            <a:r>
              <a:rPr lang="en-IE" dirty="0">
                <a:solidFill>
                  <a:srgbClr val="004165"/>
                </a:solidFill>
              </a:rPr>
              <a:t> ECDL se </a:t>
            </a:r>
            <a:r>
              <a:rPr lang="en-IE" dirty="0" err="1">
                <a:solidFill>
                  <a:srgbClr val="004165"/>
                </a:solidFill>
              </a:rPr>
              <a:t>poate</a:t>
            </a:r>
            <a:r>
              <a:rPr lang="en-IE" dirty="0">
                <a:solidFill>
                  <a:srgbClr val="004165"/>
                </a:solidFill>
              </a:rPr>
              <a:t> </a:t>
            </a:r>
            <a:r>
              <a:rPr lang="en-IE" dirty="0" err="1">
                <a:solidFill>
                  <a:srgbClr val="004165"/>
                </a:solidFill>
              </a:rPr>
              <a:t>verifica</a:t>
            </a:r>
            <a:r>
              <a:rPr lang="en-IE" dirty="0">
                <a:solidFill>
                  <a:srgbClr val="004165"/>
                </a:solidFill>
              </a:rPr>
              <a:t> </a:t>
            </a:r>
            <a:r>
              <a:rPr lang="en-US" dirty="0"/>
              <a:t> </a:t>
            </a:r>
            <a:r>
              <a:rPr lang="en-US" dirty="0">
                <a:solidFill>
                  <a:srgbClr val="004165"/>
                </a:solidFill>
              </a:rPr>
              <a:t>online </a:t>
            </a:r>
            <a:r>
              <a:rPr lang="en-US" dirty="0" err="1">
                <a:solidFill>
                  <a:srgbClr val="004165"/>
                </a:solidFill>
              </a:rPr>
              <a:t>accesând</a:t>
            </a:r>
            <a:r>
              <a:rPr lang="en-US" b="1" dirty="0"/>
              <a:t> </a:t>
            </a:r>
            <a:r>
              <a:rPr lang="en-US" b="1" dirty="0">
                <a:hlinkClick r:id="rId5"/>
              </a:rPr>
              <a:t>link-</a:t>
            </a:r>
            <a:r>
              <a:rPr lang="en-US" b="1" dirty="0" err="1">
                <a:hlinkClick r:id="rId5"/>
              </a:rPr>
              <a:t>ul</a:t>
            </a:r>
            <a:r>
              <a:rPr lang="en-US" b="1" dirty="0">
                <a:hlinkClick r:id="rId5"/>
              </a:rPr>
              <a:t> de </a:t>
            </a:r>
            <a:r>
              <a:rPr lang="en-US" b="1" dirty="0" err="1">
                <a:hlinkClick r:id="rId5"/>
              </a:rPr>
              <a:t>validare</a:t>
            </a:r>
            <a:r>
              <a:rPr lang="en-US" b="1" dirty="0"/>
              <a:t> </a:t>
            </a:r>
            <a:r>
              <a:rPr lang="en-US" dirty="0">
                <a:solidFill>
                  <a:srgbClr val="004165"/>
                </a:solidFill>
              </a:rPr>
              <a:t>public </a:t>
            </a:r>
            <a:r>
              <a:rPr lang="en-US" dirty="0" err="1">
                <a:solidFill>
                  <a:srgbClr val="004165"/>
                </a:solidFill>
              </a:rPr>
              <a:t>pe</a:t>
            </a:r>
            <a:r>
              <a:rPr lang="en-US" dirty="0">
                <a:solidFill>
                  <a:srgbClr val="004165"/>
                </a:solidFill>
              </a:rPr>
              <a:t> </a:t>
            </a:r>
            <a:r>
              <a:rPr lang="en-US" b="1" dirty="0" smtClean="0">
                <a:hlinkClick r:id="rId6"/>
              </a:rPr>
              <a:t>www.ecdl.ro</a:t>
            </a:r>
            <a:r>
              <a:rPr lang="en-US" b="1" dirty="0" smtClean="0"/>
              <a:t> </a:t>
            </a:r>
            <a:r>
              <a:rPr lang="en-GB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/>
        </p:nvSpPr>
        <p:spPr>
          <a:xfrm>
            <a:off x="2151166" y="564930"/>
            <a:ext cx="4068669" cy="591903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>
                <a:latin typeface="+mj-lt"/>
              </a:rPr>
              <a:t>Profil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ICDL </a:t>
            </a:r>
            <a:r>
              <a:rPr lang="en-US" sz="3200" b="1" dirty="0">
                <a:latin typeface="+mj-lt"/>
              </a:rPr>
              <a:t>Online</a:t>
            </a:r>
            <a:endParaRPr lang="en-US" sz="3200" b="1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89874" y="1631005"/>
            <a:ext cx="7892110" cy="4332548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2803" y="1670658"/>
            <a:ext cx="78053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4570"/>
                </a:solidFill>
              </a:rPr>
              <a:t>Candida</a:t>
            </a:r>
            <a:r>
              <a:rPr lang="ro-RO" b="1" dirty="0">
                <a:solidFill>
                  <a:srgbClr val="0A4570"/>
                </a:solidFill>
              </a:rPr>
              <a:t>ţ</a:t>
            </a:r>
            <a:r>
              <a:rPr lang="en-US" b="1" dirty="0">
                <a:solidFill>
                  <a:srgbClr val="0A4570"/>
                </a:solidFill>
              </a:rPr>
              <a:t>ii </a:t>
            </a:r>
            <a:r>
              <a:rPr lang="en-US" b="1" dirty="0" err="1">
                <a:solidFill>
                  <a:srgbClr val="0A4570"/>
                </a:solidFill>
              </a:rPr>
              <a:t>deja</a:t>
            </a:r>
            <a:r>
              <a:rPr lang="en-US" b="1" dirty="0">
                <a:solidFill>
                  <a:srgbClr val="0A4570"/>
                </a:solidFill>
              </a:rPr>
              <a:t> </a:t>
            </a:r>
            <a:r>
              <a:rPr lang="ro-RO" b="1" dirty="0">
                <a:solidFill>
                  <a:srgbClr val="0A4570"/>
                </a:solidFill>
              </a:rPr>
              <a:t>î</a:t>
            </a:r>
            <a:r>
              <a:rPr lang="en-US" b="1" dirty="0" err="1">
                <a:solidFill>
                  <a:srgbClr val="0A4570"/>
                </a:solidFill>
              </a:rPr>
              <a:t>nscri</a:t>
            </a:r>
            <a:r>
              <a:rPr lang="ro-RO" b="1" dirty="0">
                <a:solidFill>
                  <a:srgbClr val="0A4570"/>
                </a:solidFill>
              </a:rPr>
              <a:t>ş</a:t>
            </a:r>
            <a:r>
              <a:rPr lang="en-US" b="1" dirty="0">
                <a:solidFill>
                  <a:srgbClr val="0A4570"/>
                </a:solidFill>
              </a:rPr>
              <a:t>i </a:t>
            </a:r>
            <a:r>
              <a:rPr lang="ro-RO" b="1" dirty="0">
                <a:solidFill>
                  <a:srgbClr val="0A4570"/>
                </a:solidFill>
              </a:rPr>
              <a:t>î</a:t>
            </a:r>
            <a:r>
              <a:rPr lang="en-US" b="1" dirty="0">
                <a:solidFill>
                  <a:srgbClr val="0A4570"/>
                </a:solidFill>
              </a:rPr>
              <a:t>n </a:t>
            </a:r>
            <a:r>
              <a:rPr lang="en-US" b="1" dirty="0" err="1">
                <a:solidFill>
                  <a:srgbClr val="0A4570"/>
                </a:solidFill>
              </a:rPr>
              <a:t>procesul</a:t>
            </a:r>
            <a:r>
              <a:rPr lang="en-US" b="1" dirty="0">
                <a:solidFill>
                  <a:srgbClr val="0A4570"/>
                </a:solidFill>
              </a:rPr>
              <a:t> de </a:t>
            </a:r>
            <a:r>
              <a:rPr lang="en-US" b="1" dirty="0" err="1">
                <a:solidFill>
                  <a:srgbClr val="0A4570"/>
                </a:solidFill>
              </a:rPr>
              <a:t>certificare</a:t>
            </a:r>
            <a:r>
              <a:rPr lang="en-US" b="1" dirty="0">
                <a:solidFill>
                  <a:srgbClr val="0A4570"/>
                </a:solidFill>
              </a:rPr>
              <a:t> ECDL, pot </a:t>
            </a:r>
            <a:r>
              <a:rPr lang="en-US" b="1" dirty="0" err="1">
                <a:solidFill>
                  <a:srgbClr val="0A4570"/>
                </a:solidFill>
              </a:rPr>
              <a:t>accesa</a:t>
            </a:r>
            <a:r>
              <a:rPr lang="en-US" b="1" dirty="0">
                <a:solidFill>
                  <a:srgbClr val="0A4570"/>
                </a:solidFill>
              </a:rPr>
              <a:t> </a:t>
            </a:r>
            <a:r>
              <a:rPr lang="en-US" b="1" dirty="0" err="1">
                <a:solidFill>
                  <a:srgbClr val="0A4570"/>
                </a:solidFill>
              </a:rPr>
              <a:t>propriul</a:t>
            </a:r>
            <a:r>
              <a:rPr lang="en-US" b="1" dirty="0">
                <a:solidFill>
                  <a:srgbClr val="0A4570"/>
                </a:solidFill>
              </a:rPr>
              <a:t> </a:t>
            </a:r>
            <a:endParaRPr lang="ro-RO" b="1" dirty="0">
              <a:solidFill>
                <a:srgbClr val="0A4570"/>
              </a:solidFill>
            </a:endParaRPr>
          </a:p>
          <a:p>
            <a:r>
              <a:rPr lang="en-US" b="1" dirty="0" err="1">
                <a:solidFill>
                  <a:srgbClr val="0A4570"/>
                </a:solidFill>
              </a:rPr>
              <a:t>Profil</a:t>
            </a:r>
            <a:r>
              <a:rPr lang="en-US" b="1" dirty="0">
                <a:solidFill>
                  <a:srgbClr val="0A4570"/>
                </a:solidFill>
              </a:rPr>
              <a:t> </a:t>
            </a:r>
            <a:r>
              <a:rPr lang="en-US" b="1" dirty="0" smtClean="0">
                <a:solidFill>
                  <a:srgbClr val="0A4570"/>
                </a:solidFill>
              </a:rPr>
              <a:t>ICDL </a:t>
            </a:r>
            <a:r>
              <a:rPr lang="en-US" b="1" dirty="0">
                <a:solidFill>
                  <a:srgbClr val="0A4570"/>
                </a:solidFill>
              </a:rPr>
              <a:t>Online </a:t>
            </a:r>
            <a:r>
              <a:rPr lang="en-US" b="1" dirty="0" err="1">
                <a:solidFill>
                  <a:srgbClr val="0A4570"/>
                </a:solidFill>
              </a:rPr>
              <a:t>folosind</a:t>
            </a:r>
            <a:r>
              <a:rPr lang="en-US" b="1" dirty="0">
                <a:solidFill>
                  <a:srgbClr val="0A4570"/>
                </a:solidFill>
              </a:rPr>
              <a:t> link-</a:t>
            </a:r>
            <a:r>
              <a:rPr lang="en-US" b="1" dirty="0" err="1">
                <a:solidFill>
                  <a:srgbClr val="0A4570"/>
                </a:solidFill>
              </a:rPr>
              <a:t>ul</a:t>
            </a:r>
            <a:r>
              <a:rPr lang="en-US" b="1" dirty="0">
                <a:solidFill>
                  <a:srgbClr val="0A4570"/>
                </a:solidFill>
              </a:rPr>
              <a:t> </a:t>
            </a:r>
            <a:r>
              <a:rPr lang="en-US" b="1" dirty="0">
                <a:solidFill>
                  <a:srgbClr val="0A4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</a:t>
            </a:r>
            <a:r>
              <a:rPr lang="ro-RO" b="1" dirty="0">
                <a:solidFill>
                  <a:srgbClr val="0A4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ONT</a:t>
            </a:r>
            <a:r>
              <a:rPr lang="en-US" b="1" dirty="0">
                <a:solidFill>
                  <a:srgbClr val="0A4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C</a:t>
            </a:r>
            <a:r>
              <a:rPr lang="ro-RO" b="1" dirty="0">
                <a:solidFill>
                  <a:srgbClr val="0A4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ANDIDAT</a:t>
            </a:r>
            <a:r>
              <a:rPr lang="en-US" b="1" dirty="0">
                <a:solidFill>
                  <a:srgbClr val="0A4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en-US" b="1" dirty="0" smtClean="0">
                <a:solidFill>
                  <a:srgbClr val="0A4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ICDL</a:t>
            </a:r>
            <a:r>
              <a:rPr lang="en-US" b="1" dirty="0">
                <a:solidFill>
                  <a:srgbClr val="0A4570"/>
                </a:solidFill>
              </a:rPr>
              <a:t>.</a:t>
            </a:r>
            <a:br>
              <a:rPr lang="en-US" b="1" dirty="0">
                <a:solidFill>
                  <a:srgbClr val="0A4570"/>
                </a:solidFill>
              </a:rPr>
            </a:br>
            <a:endParaRPr lang="en-US" b="1" dirty="0">
              <a:solidFill>
                <a:srgbClr val="0A4570"/>
              </a:solidFill>
            </a:endParaRPr>
          </a:p>
          <a:p>
            <a:endParaRPr lang="ro-RO" dirty="0" smtClean="0">
              <a:solidFill>
                <a:srgbClr val="0A4570"/>
              </a:solidFill>
            </a:endParaRPr>
          </a:p>
          <a:p>
            <a:endParaRPr lang="ro-RO" dirty="0">
              <a:solidFill>
                <a:srgbClr val="0A4570"/>
              </a:solidFill>
            </a:endParaRPr>
          </a:p>
          <a:p>
            <a:endParaRPr lang="ro-RO" dirty="0" smtClean="0">
              <a:solidFill>
                <a:srgbClr val="0A4570"/>
              </a:solidFill>
            </a:endParaRPr>
          </a:p>
          <a:p>
            <a:endParaRPr lang="ro-RO" dirty="0">
              <a:solidFill>
                <a:srgbClr val="0A4570"/>
              </a:solidFill>
            </a:endParaRPr>
          </a:p>
          <a:p>
            <a:endParaRPr lang="ro-RO" dirty="0" smtClean="0">
              <a:solidFill>
                <a:srgbClr val="0A4570"/>
              </a:solidFill>
            </a:endParaRPr>
          </a:p>
          <a:p>
            <a:endParaRPr lang="ro-RO" dirty="0">
              <a:solidFill>
                <a:srgbClr val="0A4570"/>
              </a:solidFill>
            </a:endParaRPr>
          </a:p>
          <a:p>
            <a:endParaRPr lang="ro-RO" dirty="0" smtClean="0">
              <a:solidFill>
                <a:srgbClr val="0A4570"/>
              </a:solidFill>
            </a:endParaRPr>
          </a:p>
          <a:p>
            <a:endParaRPr lang="ro-RO" dirty="0">
              <a:solidFill>
                <a:srgbClr val="0A4570"/>
              </a:solidFill>
            </a:endParaRPr>
          </a:p>
          <a:p>
            <a:r>
              <a:rPr lang="en-US" dirty="0" err="1" smtClean="0">
                <a:solidFill>
                  <a:srgbClr val="0A4570"/>
                </a:solidFill>
              </a:rPr>
              <a:t>Datele</a:t>
            </a:r>
            <a:r>
              <a:rPr lang="en-US" dirty="0" smtClean="0">
                <a:solidFill>
                  <a:srgbClr val="0A4570"/>
                </a:solidFill>
              </a:rPr>
              <a:t> </a:t>
            </a:r>
            <a:r>
              <a:rPr lang="en-US" dirty="0">
                <a:solidFill>
                  <a:srgbClr val="0A4570"/>
                </a:solidFill>
              </a:rPr>
              <a:t>de </a:t>
            </a:r>
            <a:r>
              <a:rPr lang="en-US" dirty="0" err="1">
                <a:solidFill>
                  <a:srgbClr val="0A4570"/>
                </a:solidFill>
              </a:rPr>
              <a:t>autentificare</a:t>
            </a:r>
            <a:r>
              <a:rPr lang="en-US" dirty="0">
                <a:solidFill>
                  <a:srgbClr val="0A4570"/>
                </a:solidFill>
              </a:rPr>
              <a:t> </a:t>
            </a:r>
            <a:r>
              <a:rPr lang="ro-RO" dirty="0">
                <a:solidFill>
                  <a:srgbClr val="0A4570"/>
                </a:solidFill>
              </a:rPr>
              <a:t>î</a:t>
            </a:r>
            <a:r>
              <a:rPr lang="en-US" dirty="0">
                <a:solidFill>
                  <a:srgbClr val="0A4570"/>
                </a:solidFill>
              </a:rPr>
              <a:t>n </a:t>
            </a:r>
            <a:r>
              <a:rPr lang="en-US" dirty="0" err="1">
                <a:solidFill>
                  <a:srgbClr val="0A4570"/>
                </a:solidFill>
              </a:rPr>
              <a:t>cont</a:t>
            </a:r>
            <a:r>
              <a:rPr lang="ro-RO" dirty="0">
                <a:solidFill>
                  <a:srgbClr val="0A4570"/>
                </a:solidFill>
              </a:rPr>
              <a:t>ul candidatului</a:t>
            </a:r>
            <a:r>
              <a:rPr lang="en-US" dirty="0">
                <a:solidFill>
                  <a:srgbClr val="0A4570"/>
                </a:solidFill>
              </a:rPr>
              <a:t> </a:t>
            </a:r>
            <a:r>
              <a:rPr lang="en-US" dirty="0" err="1">
                <a:solidFill>
                  <a:srgbClr val="0A4570"/>
                </a:solidFill>
              </a:rPr>
              <a:t>sunt</a:t>
            </a:r>
            <a:r>
              <a:rPr lang="en-US" dirty="0">
                <a:solidFill>
                  <a:srgbClr val="0A4570"/>
                </a:solidFill>
              </a:rPr>
              <a:t> </a:t>
            </a:r>
            <a:r>
              <a:rPr lang="en-US" dirty="0" err="1">
                <a:solidFill>
                  <a:srgbClr val="0A4570"/>
                </a:solidFill>
              </a:rPr>
              <a:t>confiden</a:t>
            </a:r>
            <a:r>
              <a:rPr lang="ro-RO" dirty="0">
                <a:solidFill>
                  <a:srgbClr val="0A4570"/>
                </a:solidFill>
              </a:rPr>
              <a:t>ţ</a:t>
            </a:r>
            <a:r>
              <a:rPr lang="en-US" dirty="0" err="1">
                <a:solidFill>
                  <a:srgbClr val="0A4570"/>
                </a:solidFill>
              </a:rPr>
              <a:t>iale</a:t>
            </a:r>
            <a:r>
              <a:rPr lang="en-US" dirty="0">
                <a:solidFill>
                  <a:srgbClr val="0A4570"/>
                </a:solidFill>
              </a:rPr>
              <a:t> </a:t>
            </a:r>
            <a:r>
              <a:rPr lang="en-US" dirty="0" err="1">
                <a:solidFill>
                  <a:srgbClr val="0A4570"/>
                </a:solidFill>
              </a:rPr>
              <a:t>sunt</a:t>
            </a:r>
            <a:r>
              <a:rPr lang="en-US" dirty="0">
                <a:solidFill>
                  <a:srgbClr val="0A4570"/>
                </a:solidFill>
              </a:rPr>
              <a:t> </a:t>
            </a:r>
            <a:r>
              <a:rPr lang="en-US" dirty="0" err="1">
                <a:solidFill>
                  <a:srgbClr val="0A4570"/>
                </a:solidFill>
              </a:rPr>
              <a:t>transmise</a:t>
            </a:r>
            <a:r>
              <a:rPr lang="en-US" dirty="0">
                <a:solidFill>
                  <a:srgbClr val="0A4570"/>
                </a:solidFill>
              </a:rPr>
              <a:t> </a:t>
            </a:r>
            <a:r>
              <a:rPr lang="en-US" dirty="0" err="1">
                <a:solidFill>
                  <a:srgbClr val="0A4570"/>
                </a:solidFill>
              </a:rPr>
              <a:t>pe</a:t>
            </a:r>
            <a:r>
              <a:rPr lang="en-US" dirty="0">
                <a:solidFill>
                  <a:srgbClr val="0A4570"/>
                </a:solidFill>
              </a:rPr>
              <a:t> e-mail la </a:t>
            </a:r>
            <a:r>
              <a:rPr lang="ro-RO" dirty="0">
                <a:solidFill>
                  <a:srgbClr val="0A4570"/>
                </a:solidFill>
              </a:rPr>
              <a:t>î</a:t>
            </a:r>
            <a:r>
              <a:rPr lang="en-US" dirty="0" err="1">
                <a:solidFill>
                  <a:srgbClr val="0A4570"/>
                </a:solidFill>
              </a:rPr>
              <a:t>nscriere</a:t>
            </a:r>
            <a:r>
              <a:rPr lang="en-US" dirty="0">
                <a:solidFill>
                  <a:srgbClr val="0A4570"/>
                </a:solidFill>
              </a:rPr>
              <a:t>.  </a:t>
            </a:r>
          </a:p>
          <a:p>
            <a:r>
              <a:rPr lang="en-US" b="1" dirty="0">
                <a:solidFill>
                  <a:srgbClr val="0A4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A45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A45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0A45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0A45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66" y="2693709"/>
            <a:ext cx="425855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84842" y="970887"/>
            <a:ext cx="85217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32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 smtClean="0"/>
              <a:t>Module ICDL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1763903"/>
            <a:ext cx="9144000" cy="40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37323</TotalTime>
  <Words>778</Words>
  <Application>Microsoft Office PowerPoint</Application>
  <PresentationFormat>On-screen Show (4:3)</PresentationFormat>
  <Paragraphs>139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55 Helvetica Roman</vt:lpstr>
      <vt:lpstr>95 Helvetica Black</vt:lpstr>
      <vt:lpstr>Arial</vt:lpstr>
      <vt:lpstr>Calibri</vt:lpstr>
      <vt:lpstr>Helvetica Neue Black Condensed</vt:lpstr>
      <vt:lpstr>Montserrat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</dc:creator>
  <cp:lastModifiedBy>Irinuca Vaduva</cp:lastModifiedBy>
  <cp:revision>306</cp:revision>
  <cp:lastPrinted>2019-09-05T14:39:44Z</cp:lastPrinted>
  <dcterms:created xsi:type="dcterms:W3CDTF">2016-05-13T14:52:44Z</dcterms:created>
  <dcterms:modified xsi:type="dcterms:W3CDTF">2023-09-06T12:59:27Z</dcterms:modified>
</cp:coreProperties>
</file>